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73" r:id="rId4"/>
    <p:sldId id="259" r:id="rId5"/>
    <p:sldId id="262" r:id="rId6"/>
    <p:sldId id="258" r:id="rId7"/>
    <p:sldId id="271" r:id="rId8"/>
    <p:sldId id="263" r:id="rId9"/>
    <p:sldId id="268" r:id="rId10"/>
    <p:sldId id="264" r:id="rId11"/>
    <p:sldId id="265" r:id="rId12"/>
    <p:sldId id="267" r:id="rId13"/>
    <p:sldId id="269" r:id="rId14"/>
    <p:sldId id="270" r:id="rId15"/>
    <p:sldId id="274" r:id="rId16"/>
    <p:sldId id="275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33562-1006-4E83-BE3F-33D3731758B4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A0CA6-1E41-44A5-A312-A1E5D0F0ED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75B0A-352B-461C-B001-DCEFE8EFB795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E0115-218A-4A21-974A-04395B885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62367-C39C-47D9-9830-4DD8DA40EB6C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46949-BAB6-4354-8100-14CEDC02B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15579-D447-4597-ACAF-B668A5729B1F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32154-1C86-441A-AFB4-769F8D25D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DBC92-C33F-4532-A111-29746009A34E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D4E25-C6DE-4112-8178-A69645670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BB77E-B6D2-4574-B866-C7F18CC7BAB0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350FE-D00B-4CB5-9581-67E140343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722D3-352F-499F-9955-38099CE3F0CB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A41C-08E5-4726-BD50-F6C69F6007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FAD60-1B39-41D8-8120-D512F4548521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220E5-2483-445B-99F3-FAFB49900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07D91-8EA9-495C-88A3-F6450901E419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A77DD-5647-4DF5-9CF5-B2A30F4540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48694-0C6F-455E-84B4-8B1EF61720BB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5DC93C5-2FFF-4911-96E5-A10830BDC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F7697-5F31-4511-85D2-55D4B36831B5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B9145-315B-472A-A47A-EFE120050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0543FFE-DC55-48FF-BD71-06912D79872D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61CD41A-F9F9-45FE-B13B-551079640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2" r:id="rId4"/>
    <p:sldLayoutId id="2147483741" r:id="rId5"/>
    <p:sldLayoutId id="2147483740" r:id="rId6"/>
    <p:sldLayoutId id="2147483739" r:id="rId7"/>
    <p:sldLayoutId id="2147483746" r:id="rId8"/>
    <p:sldLayoutId id="2147483747" r:id="rId9"/>
    <p:sldLayoutId id="2147483738" r:id="rId10"/>
    <p:sldLayoutId id="214748373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.state.tx.us/student.assessment/staar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563" y="1730375"/>
            <a:ext cx="5648325" cy="12049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8000" dirty="0" smtClean="0"/>
              <a:t>Student leads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850" y="2470150"/>
            <a:ext cx="6510338" cy="3302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sz="2800" b="1" err="1">
                <a:solidFill>
                  <a:schemeClr val="tx2">
                    <a:lumMod val="50000"/>
                  </a:schemeClr>
                </a:solidFill>
              </a:rPr>
              <a:t>Staar</a:t>
            </a:r>
            <a:r>
              <a:rPr sz="2800" b="1">
                <a:solidFill>
                  <a:schemeClr val="tx2">
                    <a:lumMod val="50000"/>
                  </a:schemeClr>
                </a:solidFill>
              </a:rPr>
              <a:t> vs. </a:t>
            </a:r>
            <a:r>
              <a:rPr sz="2800" b="1" err="1">
                <a:solidFill>
                  <a:schemeClr val="tx2">
                    <a:lumMod val="50000"/>
                  </a:schemeClr>
                </a:solidFill>
              </a:rPr>
              <a:t>taks</a:t>
            </a:r>
            <a:r>
              <a:rPr sz="2800" b="1">
                <a:solidFill>
                  <a:schemeClr val="tx2">
                    <a:lumMod val="50000"/>
                  </a:schemeClr>
                </a:solidFill>
              </a:rPr>
              <a:t> test</a:t>
            </a:r>
            <a:endParaRPr sz="2800" b="1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Staar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/>
              <a:t>STAAR will focus on “clearer, fewer, and deeper”.</a:t>
            </a:r>
            <a:endParaRPr lang="en-US" sz="3200" b="0" dirty="0"/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Provide </a:t>
            </a:r>
            <a:r>
              <a:rPr lang="en-US" sz="3200" dirty="0"/>
              <a:t>a more clearly articulated assessment program</a:t>
            </a:r>
            <a:endParaRPr lang="en-US" sz="3200" b="0" dirty="0"/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Focus </a:t>
            </a:r>
            <a:r>
              <a:rPr lang="en-US" sz="3200" dirty="0"/>
              <a:t>on fewer skills</a:t>
            </a:r>
            <a:endParaRPr lang="en-US" sz="3200" b="0" dirty="0"/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Address </a:t>
            </a:r>
            <a:r>
              <a:rPr lang="en-US" sz="3200" dirty="0"/>
              <a:t>skills in a deeper manner</a:t>
            </a:r>
            <a:endParaRPr lang="en-US" sz="3200" b="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staar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00628"/>
            <a:ext cx="8839200" cy="392857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There are two types of objectives</a:t>
            </a:r>
          </a:p>
          <a:p>
            <a:pPr marL="630936" lvl="3" indent="-16459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Readiness standards </a:t>
            </a:r>
          </a:p>
          <a:p>
            <a:pPr lvl="5">
              <a:buFont typeface="Arial" pitchFamily="34" charset="0"/>
              <a:buChar char="•"/>
              <a:defRPr/>
            </a:pPr>
            <a:r>
              <a:rPr lang="en-US" sz="3000" dirty="0" smtClean="0"/>
              <a:t>Determinant of college readiness</a:t>
            </a:r>
          </a:p>
          <a:p>
            <a:pPr marL="630936" lvl="3" indent="-16459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Supporting standards </a:t>
            </a:r>
          </a:p>
          <a:p>
            <a:pPr lvl="5">
              <a:buFont typeface="Arial" pitchFamily="34" charset="0"/>
              <a:buChar char="•"/>
              <a:defRPr/>
            </a:pPr>
            <a:r>
              <a:rPr lang="en-US" sz="3000" dirty="0" smtClean="0"/>
              <a:t>Narrow focus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dirty="0" smtClean="0"/>
              <a:t>These </a:t>
            </a:r>
            <a:r>
              <a:rPr lang="en-US" sz="3400" dirty="0"/>
              <a:t>documents are posted on the TEA student assessment website at </a:t>
            </a:r>
            <a:endParaRPr lang="en-US" sz="3400" dirty="0" smtClean="0"/>
          </a:p>
          <a:p>
            <a:pPr marL="859536" lvl="4"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>
                <a:hlinkClick r:id="rId2"/>
              </a:rPr>
              <a:t>http</a:t>
            </a:r>
            <a:r>
              <a:rPr lang="en-US" sz="2600" b="1" dirty="0">
                <a:hlinkClick r:id="rId2"/>
              </a:rPr>
              <a:t>://www.tea.state.tx.us/student.assessment/staar</a:t>
            </a:r>
            <a:r>
              <a:rPr lang="en-US" sz="2600" b="1" dirty="0" smtClean="0">
                <a:hlinkClick r:id="rId2"/>
              </a:rPr>
              <a:t>/</a:t>
            </a:r>
            <a:endParaRPr lang="en-US" sz="2600" dirty="0"/>
          </a:p>
          <a:p>
            <a:pPr marL="402336" lvl="2" indent="-16459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staar</a:t>
            </a:r>
            <a:endParaRPr lang="en-US" dirty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800" smtClean="0"/>
              <a:t>Most objectives are Supporting standards but STAAR test is mostly made up of Readiness standards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663825"/>
            <a:ext cx="7156450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Taks</a:t>
            </a:r>
            <a:r>
              <a:rPr lang="en-US" dirty="0" smtClean="0"/>
              <a:t> scores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staar</a:t>
            </a:r>
            <a:r>
              <a:rPr lang="en-US" dirty="0" smtClean="0"/>
              <a:t> scores</a:t>
            </a:r>
            <a:endParaRPr lang="en-US" dirty="0"/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6934200" y="1252538"/>
            <a:ext cx="1981200" cy="3579812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3200" smtClean="0"/>
              <a:t>STAAR</a:t>
            </a:r>
          </a:p>
          <a:p>
            <a:pPr lvl="2">
              <a:buFont typeface="Arial" charset="0"/>
              <a:buChar char="•"/>
            </a:pPr>
            <a:r>
              <a:rPr lang="en-US" sz="3200" smtClean="0"/>
              <a:t>Level 1</a:t>
            </a:r>
          </a:p>
          <a:p>
            <a:pPr lvl="2">
              <a:buFont typeface="Arial" charset="0"/>
              <a:buChar char="•"/>
            </a:pPr>
            <a:r>
              <a:rPr lang="en-US" sz="3200" smtClean="0"/>
              <a:t>Level 2</a:t>
            </a:r>
          </a:p>
          <a:p>
            <a:pPr lvl="2">
              <a:buFont typeface="Arial" charset="0"/>
              <a:buChar char="•"/>
            </a:pPr>
            <a:r>
              <a:rPr lang="en-US" sz="3200" smtClean="0"/>
              <a:t>Level 3</a:t>
            </a:r>
          </a:p>
          <a:p>
            <a:pPr lvl="2">
              <a:buFont typeface="Arial" charset="0"/>
              <a:buChar char="•"/>
            </a:pPr>
            <a:endParaRPr lang="en-US" sz="3200" smtClean="0"/>
          </a:p>
          <a:p>
            <a:pPr>
              <a:buFont typeface="Arial" charset="0"/>
              <a:buChar char="•"/>
            </a:pPr>
            <a:endParaRPr lang="en-US" sz="3200" smtClean="0"/>
          </a:p>
        </p:txBody>
      </p:sp>
      <p:sp>
        <p:nvSpPr>
          <p:cNvPr id="25603" name="Content Placeholder 2"/>
          <p:cNvSpPr txBox="1">
            <a:spLocks/>
          </p:cNvSpPr>
          <p:nvPr/>
        </p:nvSpPr>
        <p:spPr bwMode="auto">
          <a:xfrm>
            <a:off x="152400" y="1252538"/>
            <a:ext cx="5181600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800"/>
              </a:spcBef>
              <a:buFont typeface="Arial" charset="0"/>
              <a:buChar char="•"/>
            </a:pPr>
            <a:r>
              <a:rPr lang="en-US" sz="3200" b="1">
                <a:latin typeface="Franklin Gothic Book" pitchFamily="34" charset="0"/>
              </a:rPr>
              <a:t>TAKS</a:t>
            </a:r>
          </a:p>
          <a:p>
            <a:pPr marL="401638" lvl="2" indent="-163513">
              <a:spcBef>
                <a:spcPts val="3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n-US" sz="3200">
                <a:latin typeface="Franklin Gothic Book" pitchFamily="34" charset="0"/>
              </a:rPr>
              <a:t>Did not meet standard</a:t>
            </a:r>
          </a:p>
          <a:p>
            <a:pPr marL="401638" lvl="2" indent="-163513">
              <a:spcBef>
                <a:spcPts val="3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n-US" sz="3200">
                <a:latin typeface="Franklin Gothic Book" pitchFamily="34" charset="0"/>
              </a:rPr>
              <a:t>Met standard</a:t>
            </a:r>
          </a:p>
          <a:p>
            <a:pPr marL="401638" lvl="2" indent="-163513">
              <a:spcBef>
                <a:spcPts val="3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n-US" sz="3200">
                <a:latin typeface="Franklin Gothic Book" pitchFamily="34" charset="0"/>
              </a:rPr>
              <a:t>Commended Performance</a:t>
            </a:r>
          </a:p>
          <a:p>
            <a:pPr marL="401638" lvl="2" indent="-163513">
              <a:spcBef>
                <a:spcPts val="300"/>
              </a:spcBef>
              <a:buClr>
                <a:schemeClr val="accent2"/>
              </a:buClr>
              <a:buFont typeface="Arial" charset="0"/>
              <a:buChar char="•"/>
            </a:pPr>
            <a:endParaRPr lang="en-US" sz="3200">
              <a:latin typeface="Franklin Gothic Book" pitchFamily="34" charset="0"/>
            </a:endParaRPr>
          </a:p>
          <a:p>
            <a:pPr marL="342900" indent="-342900">
              <a:spcBef>
                <a:spcPts val="800"/>
              </a:spcBef>
              <a:buFont typeface="Arial" charset="0"/>
              <a:buChar char="•"/>
            </a:pPr>
            <a:endParaRPr lang="en-US" sz="3200" b="1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Staar</a:t>
            </a:r>
            <a:r>
              <a:rPr lang="en-US" dirty="0" smtClean="0"/>
              <a:t> performance</a:t>
            </a:r>
            <a:endParaRPr lang="en-US" dirty="0"/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z="2000" smtClean="0"/>
              <a:t>A common misconception is that meeting Level 1 means a student passed</a:t>
            </a:r>
          </a:p>
          <a:p>
            <a:pPr>
              <a:buFont typeface="Arial" charset="0"/>
              <a:buChar char="•"/>
            </a:pPr>
            <a:r>
              <a:rPr lang="en-US" sz="2000" smtClean="0"/>
              <a:t>This is not the case. Level 1 means a student failed exam. 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0775" y="2362200"/>
            <a:ext cx="694372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Staar</a:t>
            </a:r>
            <a:r>
              <a:rPr lang="en-US" dirty="0" smtClean="0"/>
              <a:t> scores</a:t>
            </a:r>
            <a:endParaRPr lang="en-US" dirty="0"/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smtClean="0"/>
              <a:t>Recall earlier we said all exams in one subject must add up to a certain number. The minimum score just says your failing score is good enough to count toward that sum. It also means you are very close to meeting level 2. 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2663825"/>
            <a:ext cx="74295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staar</a:t>
            </a:r>
            <a:endParaRPr lang="en-US" dirty="0"/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A student’s performance on STAAR exam will affect a student’s report card, GPA and whether or not a student earns credit for the class they are taking (passes)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743200"/>
            <a:ext cx="8812213" cy="21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To do- </a:t>
            </a:r>
            <a:r>
              <a:rPr lang="en-US" dirty="0" err="1" smtClean="0"/>
              <a:t>taks</a:t>
            </a:r>
            <a:r>
              <a:rPr lang="en-US" dirty="0" smtClean="0"/>
              <a:t> (SENIORS ONLY)</a:t>
            </a:r>
            <a:endParaRPr lang="en-US" dirty="0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If you have passed all 4 parts, exhale</a:t>
            </a:r>
          </a:p>
          <a:p>
            <a:pPr>
              <a:buFont typeface="Arial" charset="0"/>
              <a:buChar char="•"/>
            </a:pPr>
            <a:r>
              <a:rPr lang="en-US" smtClean="0"/>
              <a:t>If you have not met the  standard on any of these 4 exams retest will take place in October</a:t>
            </a:r>
          </a:p>
          <a:p>
            <a:pPr>
              <a:buFont typeface="Arial" charset="0"/>
              <a:buChar char="•"/>
            </a:pPr>
            <a:r>
              <a:rPr lang="en-US" smtClean="0"/>
              <a:t>Make sure you are attending tutorials to ensure you pass during the next administration and can rest assured you will graduate with your class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0" y="2667000"/>
          <a:ext cx="4495800" cy="2362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/>
                <a:gridCol w="990600"/>
                <a:gridCol w="1131600"/>
                <a:gridCol w="849600"/>
              </a:tblGrid>
              <a:tr h="485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Administration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 smtClean="0">
                          <a:effectLst/>
                        </a:rPr>
                        <a:t>First Try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Second Try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Third Try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53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Test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r>
                        <a:rPr lang="en-US" sz="1600" b="1" i="1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th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grade</a:t>
                      </a:r>
                      <a:endParaRPr lang="en-US" sz="1600" b="1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Date</a:t>
                      </a:r>
                      <a:endParaRPr lang="en-US" sz="1600" b="1" i="1" u="none" strike="noStrike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Date</a:t>
                      </a:r>
                      <a:endParaRPr lang="en-US" sz="1600" b="1" i="1" u="none" strike="noStrike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5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Exit Math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5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Exit Science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5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Exit Social Studies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5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Exit ELA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To do- </a:t>
            </a:r>
            <a:r>
              <a:rPr lang="en-US" dirty="0" err="1" smtClean="0"/>
              <a:t>taks</a:t>
            </a:r>
            <a:r>
              <a:rPr lang="en-US" dirty="0" smtClean="0"/>
              <a:t> (juniors ONLY)</a:t>
            </a:r>
            <a:endParaRPr lang="en-US" dirty="0"/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z="2400" smtClean="0"/>
              <a:t>Look over your test scores for 9</a:t>
            </a:r>
            <a:r>
              <a:rPr lang="en-US" sz="2400" baseline="30000" smtClean="0"/>
              <a:t>th</a:t>
            </a:r>
            <a:r>
              <a:rPr lang="en-US" sz="2400" smtClean="0"/>
              <a:t>  and 10</a:t>
            </a:r>
            <a:r>
              <a:rPr lang="en-US" sz="2400" baseline="30000" smtClean="0"/>
              <a:t>th</a:t>
            </a:r>
            <a:r>
              <a:rPr lang="en-US" sz="2400" smtClean="0"/>
              <a:t> grade. If you have not met the  standard on any of these exams, this is an indicator you may need some type of intervention to ensure you pass during the first administration </a:t>
            </a:r>
          </a:p>
          <a:p>
            <a:pPr>
              <a:buFont typeface="Arial" charset="0"/>
              <a:buChar char="•"/>
            </a:pPr>
            <a:r>
              <a:rPr lang="en-US" sz="2400" smtClean="0"/>
              <a:t>You will test in the Spring. Make sure you are paying attention in your core classes!</a:t>
            </a:r>
          </a:p>
          <a:p>
            <a:pPr>
              <a:buFont typeface="Arial" charset="0"/>
              <a:buChar char="•"/>
            </a:pPr>
            <a:r>
              <a:rPr lang="en-US" sz="2400" smtClean="0"/>
              <a:t>Make en effort to pass first time around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90800" y="4724400"/>
          <a:ext cx="3149600" cy="19446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81825"/>
                <a:gridCol w="733887"/>
                <a:gridCol w="733887"/>
              </a:tblGrid>
              <a:tr h="3023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Test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9th Grade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10th Grade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06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Math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06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Science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600" b="1" i="1" u="none" strike="noStrike" baseline="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06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Social Studies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600" b="1" i="1" u="none" strike="noStrike" baseline="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06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ELA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600" b="1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To do- </a:t>
            </a:r>
            <a:r>
              <a:rPr lang="en-US" dirty="0" err="1" smtClean="0"/>
              <a:t>staar</a:t>
            </a:r>
            <a:r>
              <a:rPr lang="en-US" dirty="0" smtClean="0"/>
              <a:t>(sophomores ONLY)</a:t>
            </a:r>
            <a:endParaRPr lang="en-US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267700" cy="357981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Look over your test scores for 9</a:t>
            </a:r>
            <a:r>
              <a:rPr lang="en-US" baseline="30000" smtClean="0"/>
              <a:t>th</a:t>
            </a:r>
            <a:r>
              <a:rPr lang="en-US" smtClean="0"/>
              <a:t>  grade first administration (and summer if you retested) scores</a:t>
            </a:r>
          </a:p>
          <a:p>
            <a:pPr>
              <a:buFont typeface="Arial" charset="0"/>
              <a:buChar char="•"/>
            </a:pPr>
            <a:r>
              <a:rPr lang="en-US" smtClean="0"/>
              <a:t>(Some students took Alg1 or Geo and some took Biology or Chemistry, all students took World Geography and English I last year)</a:t>
            </a:r>
          </a:p>
          <a:p>
            <a:pPr>
              <a:buFont typeface="Arial" charset="0"/>
              <a:buChar char="•"/>
            </a:pPr>
            <a:r>
              <a:rPr lang="en-US" smtClean="0"/>
              <a:t>Retest for these exams is December</a:t>
            </a:r>
          </a:p>
          <a:p>
            <a:pPr>
              <a:buFont typeface="Arial" charset="0"/>
              <a:buChar char="•"/>
            </a:pPr>
            <a:r>
              <a:rPr lang="en-US" smtClean="0"/>
              <a:t>If you did not meet level 2 you will retest in December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057400" y="2895600"/>
          <a:ext cx="4800600" cy="24971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2561"/>
                <a:gridCol w="490039"/>
                <a:gridCol w="533400"/>
                <a:gridCol w="457200"/>
                <a:gridCol w="1170737"/>
                <a:gridCol w="886662"/>
              </a:tblGrid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STAAR Test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Fail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Pass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Achieve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Original admin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Summer Retest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762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L3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Original   </a:t>
                      </a:r>
                      <a:endParaRPr lang="en-US" sz="1400" b="0" i="0" u="none" strike="noStrike">
                        <a:solidFill>
                          <a:srgbClr val="969696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Summer Retest</a:t>
                      </a:r>
                      <a:endParaRPr lang="en-US" sz="1400" b="0" i="0" u="none" strike="noStrike">
                        <a:solidFill>
                          <a:srgbClr val="969696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Alg 1      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3371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3500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4333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Geom  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3362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3500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4397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Bio      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3367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3500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4576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Chem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3348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3500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4607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World Geog.  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3383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3500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4404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Eng 1 Reading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1813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1875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2304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7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</a:rPr>
                        <a:t>Eng 1 Writing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1798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1875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</a:rPr>
                        <a:t>2476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Score</a:t>
                      </a:r>
                      <a:endParaRPr lang="en-US" sz="1400" b="1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Graduation requirements</a:t>
            </a:r>
            <a:endParaRPr lang="en-US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z="3200" smtClean="0"/>
              <a:t>To graduate students must meet the requirements in two areas</a:t>
            </a:r>
          </a:p>
          <a:p>
            <a:pPr lvl="2">
              <a:buFont typeface="Arial" charset="0"/>
              <a:buChar char="•"/>
            </a:pPr>
            <a:r>
              <a:rPr lang="en-US" sz="3200" smtClean="0"/>
              <a:t>Credits- students must earn credits (by passing classes) </a:t>
            </a:r>
          </a:p>
          <a:p>
            <a:pPr lvl="2">
              <a:buFont typeface="Arial" charset="0"/>
              <a:buChar char="•"/>
            </a:pPr>
            <a:r>
              <a:rPr lang="en-US" sz="3200" smtClean="0"/>
              <a:t>Tests- students must meet standard on state exams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To do- </a:t>
            </a:r>
            <a:r>
              <a:rPr lang="en-US" dirty="0" err="1" smtClean="0"/>
              <a:t>staar</a:t>
            </a:r>
            <a:r>
              <a:rPr lang="en-US" dirty="0" smtClean="0"/>
              <a:t>(Freshmen ONLY)</a:t>
            </a:r>
            <a:endParaRPr lang="en-US" dirty="0"/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267700" cy="357981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400" smtClean="0"/>
              <a:t>You will take 5 STAAR exams in the spring. The tests you take depend on which classes you are currently taking</a:t>
            </a:r>
          </a:p>
          <a:p>
            <a:pPr>
              <a:buFont typeface="Arial" charset="0"/>
              <a:buChar char="•"/>
            </a:pPr>
            <a:r>
              <a:rPr lang="en-US" sz="2400" smtClean="0"/>
              <a:t>You must pass all of these to graduate</a:t>
            </a:r>
          </a:p>
          <a:p>
            <a:pPr>
              <a:buFont typeface="Arial" charset="0"/>
              <a:buChar char="•"/>
            </a:pPr>
            <a:r>
              <a:rPr lang="en-US" sz="2400" smtClean="0"/>
              <a:t>If you do not pass all parts you will begin retesting the following summer</a:t>
            </a:r>
          </a:p>
          <a:p>
            <a:pPr>
              <a:buFont typeface="Arial" charset="0"/>
              <a:buChar char="•"/>
            </a:pPr>
            <a:r>
              <a:rPr lang="en-US" sz="2400" smtClean="0"/>
              <a:t>If you do not pass it WILL bring your GPA down and MAY cause you to fail a course (you will have to repeat the class)</a:t>
            </a:r>
          </a:p>
          <a:p>
            <a:pPr>
              <a:buFont typeface="Arial" charset="0"/>
              <a:buChar char="•"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Graduation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/>
              <a:t>Students can earn 3 types of diplomas in the state of Texas: </a:t>
            </a:r>
          </a:p>
          <a:p>
            <a:pPr marL="173736" lvl="1"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/>
              <a:t>Minimum</a:t>
            </a:r>
          </a:p>
          <a:p>
            <a:pPr marL="173736" lvl="1"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/>
              <a:t>Recommended</a:t>
            </a:r>
          </a:p>
          <a:p>
            <a:pPr marL="173736" lvl="1" indent="-173736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/>
              <a:t>Distinguished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/>
              <a:t>We will discuss these options and requirements in the future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Taks</a:t>
            </a:r>
            <a:r>
              <a:rPr lang="en-US" dirty="0" smtClean="0"/>
              <a:t> test (CURRENT JUNIORS AND SENIORS)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00138"/>
            <a:ext cx="8686800" cy="3579812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US" sz="2800" smtClean="0"/>
              <a:t>10 (grade level)  based tests</a:t>
            </a:r>
          </a:p>
          <a:p>
            <a:pPr marL="571500" lvl="2" indent="-342900">
              <a:spcBef>
                <a:spcPts val="800"/>
              </a:spcBef>
              <a:buClrTx/>
              <a:buFont typeface="Arial" charset="0"/>
              <a:buChar char="•"/>
            </a:pPr>
            <a:r>
              <a:rPr lang="en-US" sz="2800" smtClean="0"/>
              <a:t>The test a student is administered depends on the grade level the student is classified in during testing</a:t>
            </a:r>
          </a:p>
          <a:p>
            <a:pPr marL="2057400" lvl="4" indent="-228600">
              <a:buFont typeface="Arial" charset="0"/>
              <a:buChar char="•"/>
            </a:pPr>
            <a:r>
              <a:rPr lang="en-US" sz="2800" smtClean="0"/>
              <a:t>9</a:t>
            </a:r>
            <a:r>
              <a:rPr lang="en-US" sz="2800" baseline="30000" smtClean="0"/>
              <a:t>th</a:t>
            </a:r>
            <a:r>
              <a:rPr lang="en-US" sz="2800" smtClean="0"/>
              <a:t> grade TAKS –Math &amp; ELA</a:t>
            </a:r>
          </a:p>
          <a:p>
            <a:pPr marL="2057400" lvl="4" indent="-228600">
              <a:buFont typeface="Arial" charset="0"/>
              <a:buChar char="•"/>
            </a:pPr>
            <a:r>
              <a:rPr lang="en-US" sz="2800" smtClean="0"/>
              <a:t>10</a:t>
            </a:r>
            <a:r>
              <a:rPr lang="en-US" sz="2800" baseline="30000" smtClean="0"/>
              <a:t>TH</a:t>
            </a:r>
            <a:r>
              <a:rPr lang="en-US" sz="2800" smtClean="0"/>
              <a:t> grade TAKS- Math, Science, Social Studies &amp; ELA</a:t>
            </a:r>
          </a:p>
          <a:p>
            <a:pPr marL="2057400" lvl="4" indent="-228600">
              <a:buFont typeface="Arial" charset="0"/>
              <a:buChar char="•"/>
            </a:pPr>
            <a:r>
              <a:rPr lang="en-US" sz="2800" smtClean="0">
                <a:solidFill>
                  <a:srgbClr val="FF0000"/>
                </a:solidFill>
              </a:rPr>
              <a:t>11</a:t>
            </a:r>
            <a:r>
              <a:rPr lang="en-US" sz="2800" baseline="30000" smtClean="0">
                <a:solidFill>
                  <a:srgbClr val="FF0000"/>
                </a:solidFill>
              </a:rPr>
              <a:t>th</a:t>
            </a:r>
            <a:r>
              <a:rPr lang="en-US" sz="2800" smtClean="0">
                <a:solidFill>
                  <a:srgbClr val="FF0000"/>
                </a:solidFill>
              </a:rPr>
              <a:t> grade TAKS –Math Science, Social Studies &amp; ELA</a:t>
            </a:r>
          </a:p>
          <a:p>
            <a:pPr lvl="3">
              <a:buFont typeface="Arial" charset="0"/>
              <a:buChar char="•"/>
            </a:pPr>
            <a:endParaRPr lang="en-US" sz="2800" smtClean="0"/>
          </a:p>
          <a:p>
            <a:pPr marL="571500" lvl="2" indent="-342900">
              <a:buFont typeface="Arial" charset="0"/>
              <a:buChar char="•"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/>
              <a:t>Taks</a:t>
            </a:r>
            <a:r>
              <a:rPr lang="en-US" dirty="0"/>
              <a:t> test (CURRENT JUNIORS AND SENIORS)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00138"/>
            <a:ext cx="8534400" cy="35798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sz="3200" smtClean="0"/>
              <a:t>To graduate, student must pass 4 of these exams (</a:t>
            </a:r>
            <a:r>
              <a:rPr lang="en-US" sz="3200" smtClean="0">
                <a:solidFill>
                  <a:srgbClr val="FF0000"/>
                </a:solidFill>
              </a:rPr>
              <a:t>exit level</a:t>
            </a:r>
            <a:r>
              <a:rPr lang="en-US" sz="3200" smtClean="0"/>
              <a:t>)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sz="3200" smtClean="0"/>
              <a:t>Students retest until passing standard is met for all 4 exams (beginning the following summer)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sz="3200" smtClean="0"/>
              <a:t>TAKS has no effect on a student’s report card, GPA, or whether or not that student earns credit for a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Issues with TAKS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sz="3200" smtClean="0"/>
              <a:t>TAKS test is not aligned with curriculum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sz="3200" smtClean="0"/>
              <a:t>A student was tested based on their grade level (regardless of what class the student is taking)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3200" smtClean="0"/>
              <a:t>Ex. 9</a:t>
            </a:r>
            <a:r>
              <a:rPr lang="en-US" sz="3200" baseline="30000" smtClean="0"/>
              <a:t>th</a:t>
            </a:r>
            <a:r>
              <a:rPr lang="en-US" sz="3200" smtClean="0"/>
              <a:t> grade math TAKS is half 8</a:t>
            </a:r>
            <a:r>
              <a:rPr lang="en-US" sz="3200" baseline="30000" smtClean="0"/>
              <a:t>th</a:t>
            </a:r>
            <a:r>
              <a:rPr lang="en-US" sz="3200" smtClean="0"/>
              <a:t> grade and half algebra. The test is not a fair assessment of a freshman taking Geometry.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991600" cy="5492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Staar</a:t>
            </a:r>
            <a:r>
              <a:rPr lang="en-US" dirty="0" smtClean="0"/>
              <a:t> test (CURRENT freshmen and sophomores)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00138"/>
            <a:ext cx="8763000" cy="3929062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15 </a:t>
            </a:r>
            <a:r>
              <a:rPr lang="en-US" sz="3200" u="sng" dirty="0" smtClean="0"/>
              <a:t>subject</a:t>
            </a:r>
            <a:r>
              <a:rPr lang="en-US" sz="3200" dirty="0" smtClean="0"/>
              <a:t> based tests </a:t>
            </a:r>
          </a:p>
          <a:p>
            <a:pPr marL="342900" lvl="1" indent="-342900" fontAlgn="auto">
              <a:spcBef>
                <a:spcPts val="80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sz="2800" dirty="0"/>
              <a:t>The test a student is administered depends on the class they are taking</a:t>
            </a:r>
          </a:p>
          <a:p>
            <a:pPr marL="402336" lvl="2" indent="-16459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Math- </a:t>
            </a:r>
            <a:r>
              <a:rPr lang="en-US" sz="2600" dirty="0" smtClean="0">
                <a:solidFill>
                  <a:srgbClr val="FF0000"/>
                </a:solidFill>
              </a:rPr>
              <a:t>Algebra 1, Geometry &amp; Algebra II</a:t>
            </a:r>
          </a:p>
          <a:p>
            <a:pPr marL="402336" lvl="2" indent="-16459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Science- </a:t>
            </a:r>
            <a:r>
              <a:rPr lang="en-US" sz="2600" dirty="0" smtClean="0">
                <a:solidFill>
                  <a:srgbClr val="FF0000"/>
                </a:solidFill>
              </a:rPr>
              <a:t>Biology-Chemistry &amp; Physics</a:t>
            </a:r>
          </a:p>
          <a:p>
            <a:pPr marL="402336" lvl="2" indent="-16459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Social Studies- </a:t>
            </a:r>
            <a:r>
              <a:rPr lang="en-US" sz="2600" dirty="0" smtClean="0">
                <a:solidFill>
                  <a:srgbClr val="FF0000"/>
                </a:solidFill>
              </a:rPr>
              <a:t>World Geography, World History &amp; US History</a:t>
            </a:r>
          </a:p>
          <a:p>
            <a:pPr marL="402336" lvl="2" indent="-16459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ELA- Has two parts (Reading and Writing) </a:t>
            </a:r>
          </a:p>
          <a:p>
            <a:pPr marL="630936" lvl="3" indent="-16459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rgbClr val="FF0000"/>
                </a:solidFill>
              </a:rPr>
              <a:t>English I, English II &amp; English III</a:t>
            </a:r>
          </a:p>
          <a:p>
            <a:pPr marL="630936" lvl="3" indent="-16459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rgbClr val="FF0000"/>
                </a:solidFill>
              </a:rPr>
              <a:t>Writing I, Writing II, &amp; Writing III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 smtClean="0"/>
          </a:p>
          <a:p>
            <a:pPr marL="630936" lvl="3" indent="-16459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 smtClean="0"/>
          </a:p>
          <a:p>
            <a:pPr marL="402336" lvl="2" indent="-16459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65125"/>
            <a:ext cx="8839200" cy="5492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/>
              <a:t>Staar</a:t>
            </a:r>
            <a:r>
              <a:rPr lang="en-US" dirty="0"/>
              <a:t> test (CURRENT freshmen and sophomores)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00138"/>
            <a:ext cx="8991600" cy="35798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en-US" sz="2700" smtClean="0"/>
              <a:t>To graduate a student must:</a:t>
            </a:r>
          </a:p>
          <a:p>
            <a:pPr lvl="3">
              <a:lnSpc>
                <a:spcPct val="80000"/>
              </a:lnSpc>
              <a:buFont typeface="Arial" charset="0"/>
              <a:buChar char="•"/>
            </a:pPr>
            <a:r>
              <a:rPr lang="en-US" sz="2700" smtClean="0"/>
              <a:t>meet standard on all </a:t>
            </a:r>
            <a:r>
              <a:rPr lang="en-US" sz="2700" smtClean="0">
                <a:solidFill>
                  <a:srgbClr val="FF0000"/>
                </a:solidFill>
              </a:rPr>
              <a:t>15 tests</a:t>
            </a:r>
          </a:p>
          <a:p>
            <a:pPr lvl="3">
              <a:lnSpc>
                <a:spcPct val="80000"/>
              </a:lnSpc>
              <a:buFont typeface="Arial" charset="0"/>
              <a:buChar char="•"/>
            </a:pPr>
            <a:r>
              <a:rPr lang="en-US" sz="2700" smtClean="0"/>
              <a:t>3 math test scores must add up to 10500</a:t>
            </a:r>
          </a:p>
          <a:p>
            <a:pPr lvl="3">
              <a:lnSpc>
                <a:spcPct val="80000"/>
              </a:lnSpc>
              <a:buFont typeface="Arial" charset="0"/>
              <a:buChar char="•"/>
            </a:pPr>
            <a:r>
              <a:rPr lang="en-US" sz="2700" smtClean="0"/>
              <a:t>3 science test scores must add up to 10500</a:t>
            </a:r>
          </a:p>
          <a:p>
            <a:pPr lvl="3">
              <a:lnSpc>
                <a:spcPct val="80000"/>
              </a:lnSpc>
              <a:buFont typeface="Arial" charset="0"/>
              <a:buChar char="•"/>
            </a:pPr>
            <a:r>
              <a:rPr lang="en-US" sz="2700" smtClean="0"/>
              <a:t>3 social studies scores tests must add up to 10500</a:t>
            </a:r>
          </a:p>
          <a:p>
            <a:pPr lvl="3">
              <a:lnSpc>
                <a:spcPct val="80000"/>
              </a:lnSpc>
              <a:buFont typeface="Arial" charset="0"/>
              <a:buChar char="•"/>
            </a:pPr>
            <a:r>
              <a:rPr lang="en-US" sz="2700" smtClean="0"/>
              <a:t>3 reading test scores must add up to 5250 </a:t>
            </a:r>
          </a:p>
          <a:p>
            <a:pPr lvl="3">
              <a:lnSpc>
                <a:spcPct val="80000"/>
              </a:lnSpc>
              <a:buFont typeface="Arial" charset="0"/>
              <a:buChar char="•"/>
            </a:pPr>
            <a:r>
              <a:rPr lang="en-US" sz="2700" smtClean="0"/>
              <a:t>3 writing test scores must add up to 5250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en-US" sz="2700" smtClean="0"/>
              <a:t>Retest 15 exams if necessary until passing standard is met (beginning the following summer)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endParaRPr lang="en-US" sz="2700" smtClean="0"/>
          </a:p>
          <a:p>
            <a:pPr>
              <a:lnSpc>
                <a:spcPct val="80000"/>
              </a:lnSpc>
              <a:buFont typeface="Arial" charset="0"/>
              <a:buChar char="•"/>
            </a:pPr>
            <a:endParaRPr lang="en-US" sz="2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TAKS VS. STAAR</a:t>
            </a:r>
            <a:endParaRPr lang="en-US" dirty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z="3200" smtClean="0"/>
              <a:t>TAKS – unlimited time</a:t>
            </a:r>
          </a:p>
          <a:p>
            <a:pPr>
              <a:buFont typeface="Arial" charset="0"/>
              <a:buChar char="•"/>
            </a:pPr>
            <a:r>
              <a:rPr lang="en-US" sz="3200" smtClean="0"/>
              <a:t>STAAR- 4 hours</a:t>
            </a:r>
          </a:p>
          <a:p>
            <a:pPr>
              <a:buFont typeface="Arial" charset="0"/>
              <a:buChar char="•"/>
            </a:pPr>
            <a:endParaRPr lang="en-US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Custom 1">
      <a:dk1>
        <a:sysClr val="windowText" lastClr="000000"/>
      </a:dk1>
      <a:lt1>
        <a:sysClr val="window" lastClr="FFFFFF"/>
      </a:lt1>
      <a:dk2>
        <a:srgbClr val="8064A2"/>
      </a:dk2>
      <a:lt2>
        <a:srgbClr val="F2DCDB"/>
      </a:lt2>
      <a:accent1>
        <a:srgbClr val="E5B9B7"/>
      </a:accent1>
      <a:accent2>
        <a:srgbClr val="B2A1C7"/>
      </a:accent2>
      <a:accent3>
        <a:srgbClr val="5F497A"/>
      </a:accent3>
      <a:accent4>
        <a:srgbClr val="8064A2"/>
      </a:accent4>
      <a:accent5>
        <a:srgbClr val="3F3151"/>
      </a:accent5>
      <a:accent6>
        <a:srgbClr val="A5A5A5"/>
      </a:accent6>
      <a:hlink>
        <a:srgbClr val="A5A5A5"/>
      </a:hlink>
      <a:folHlink>
        <a:srgbClr val="7F7F7F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276</TotalTime>
  <Words>895</Words>
  <Application>Microsoft Office PowerPoint</Application>
  <PresentationFormat>On-screen Show (4:3)</PresentationFormat>
  <Paragraphs>182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Franklin Gothic Book</vt:lpstr>
      <vt:lpstr>Arial</vt:lpstr>
      <vt:lpstr>Franklin Gothic Medium</vt:lpstr>
      <vt:lpstr>Wingdings</vt:lpstr>
      <vt:lpstr>Calibri</vt:lpstr>
      <vt:lpstr>Tunga</vt:lpstr>
      <vt:lpstr>Angles</vt:lpstr>
      <vt:lpstr>Angles</vt:lpstr>
      <vt:lpstr>Angles</vt:lpstr>
      <vt:lpstr>Angles</vt:lpstr>
      <vt:lpstr>Angles</vt:lpstr>
      <vt:lpstr>STUDENT LEADS</vt:lpstr>
      <vt:lpstr>GRADUATION REQUIREMENTS</vt:lpstr>
      <vt:lpstr>GRADUATION REQUIREMENTS</vt:lpstr>
      <vt:lpstr>TAKS TEST (CURRENT JUNIORS AND SENIORS)</vt:lpstr>
      <vt:lpstr>TAKS TEST (CURRENT JUNIORS AND SENIORS)</vt:lpstr>
      <vt:lpstr>ISSUES WITH TAKS</vt:lpstr>
      <vt:lpstr>STAAR TEST (CURRENT FRESHMEN AND SOPHOMORES)</vt:lpstr>
      <vt:lpstr>STAAR TEST (CURRENT FRESHMEN AND SOPHOMORES)</vt:lpstr>
      <vt:lpstr>TAKS VS. STAAR</vt:lpstr>
      <vt:lpstr>STAAR </vt:lpstr>
      <vt:lpstr>STAAR</vt:lpstr>
      <vt:lpstr>STAAR</vt:lpstr>
      <vt:lpstr>TAKS SCORES VS STAAR SCORES</vt:lpstr>
      <vt:lpstr>STAAR PERFORMANCE</vt:lpstr>
      <vt:lpstr>STAAR SCORES</vt:lpstr>
      <vt:lpstr>STAAR</vt:lpstr>
      <vt:lpstr>TO DO- TAKS (SENIORS ONLY)</vt:lpstr>
      <vt:lpstr>TO DO- TAKS (JUNIORS ONLY)</vt:lpstr>
      <vt:lpstr>TO DO- STAAR(SOPHOMORES ONLY)</vt:lpstr>
      <vt:lpstr>TO DO- STAAR(FRESHMEN ONLY)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leads</dc:title>
  <dc:creator>Steph</dc:creator>
  <cp:lastModifiedBy>HISD</cp:lastModifiedBy>
  <cp:revision>21</cp:revision>
  <dcterms:created xsi:type="dcterms:W3CDTF">2012-09-01T13:29:29Z</dcterms:created>
  <dcterms:modified xsi:type="dcterms:W3CDTF">2012-09-04T15:05:56Z</dcterms:modified>
</cp:coreProperties>
</file>