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9" r:id="rId3"/>
    <p:sldId id="257" r:id="rId4"/>
    <p:sldId id="265" r:id="rId5"/>
    <p:sldId id="270" r:id="rId6"/>
    <p:sldId id="268" r:id="rId7"/>
    <p:sldId id="258" r:id="rId8"/>
    <p:sldId id="259" r:id="rId9"/>
    <p:sldId id="264" r:id="rId10"/>
    <p:sldId id="262" r:id="rId11"/>
    <p:sldId id="263" r:id="rId12"/>
    <p:sldId id="273" r:id="rId13"/>
    <p:sldId id="272"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2" y="-46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7"/>
          <p:cNvSpPr/>
          <p:nvPr/>
        </p:nvSpPr>
        <p:spPr>
          <a:xfrm>
            <a:off x="-1588" y="-1588"/>
            <a:ext cx="9145588"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79178421-F79D-423F-A91F-9EEA71F1BFD8}" type="datetimeFigureOut">
              <a:rPr lang="en-US"/>
              <a:pPr>
                <a:defRPr/>
              </a:pPr>
              <a:t>9/7/2012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FFD8B429-83AE-453D-9FAC-1782A16C592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202072-DB0E-478E-96A5-C3B157E75277}"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D83AA91D-DE27-4417-9F37-CA9CD40FF80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7986A2-7B2F-4A1A-81BA-8D7F7D4FCC45}"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8BD02F4D-CCA7-433B-BB17-14FBC87D554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50E08DD-CD64-469B-BE38-7725863A53D2}"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3BDD1B83-A910-405F-8F85-A653BBCD103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7"/>
          <p:cNvSpPr/>
          <p:nvPr/>
        </p:nvSpPr>
        <p:spPr>
          <a:xfrm>
            <a:off x="-1588" y="-1588"/>
            <a:ext cx="9145588"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EF141CB6-B149-4A96-BAEF-8CAE8AA9496E}" type="datetimeFigureOut">
              <a:rPr lang="en-US"/>
              <a:pPr>
                <a:defRPr/>
              </a:pPr>
              <a:t>9/7/2012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4067D05-47D6-44CB-AB57-FA1B1C5747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0"/>
          </p:nvPr>
        </p:nvSpPr>
        <p:spPr/>
        <p:txBody>
          <a:bodyPr/>
          <a:lstStyle>
            <a:lvl1pPr>
              <a:defRPr/>
            </a:lvl1pPr>
          </a:lstStyle>
          <a:p>
            <a:pPr>
              <a:defRPr/>
            </a:pPr>
            <a:fld id="{A14CFA4B-11B9-42C7-BCB1-655ABD642BCD}" type="datetimeFigureOut">
              <a:rPr lang="en-US"/>
              <a:pPr>
                <a:defRPr/>
              </a:pPr>
              <a:t>9/7/2012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2A2247BB-709D-4836-B971-5F9FE555E72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E1805857-A592-45C2-A91D-6BC13367B8F8}" type="datetimeFigureOut">
              <a:rPr lang="en-US"/>
              <a:pPr>
                <a:defRPr/>
              </a:pPr>
              <a:t>9/7/2012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ln/>
        </p:spPr>
        <p:txBody>
          <a:bodyPr/>
          <a:lstStyle>
            <a:lvl1pPr>
              <a:defRPr/>
            </a:lvl1pPr>
          </a:lstStyle>
          <a:p>
            <a:pPr>
              <a:defRPr/>
            </a:pPr>
            <a:fld id="{F32B89F4-E055-4D7C-8A39-B552A659FBA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C4873BC-9B9C-4F35-A308-5E957C22D8E4}" type="datetimeFigureOut">
              <a:rPr lang="en-US"/>
              <a:pPr>
                <a:defRPr/>
              </a:pPr>
              <a:t>9/7/2012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FD8BCDDE-BC5E-409A-8DE6-70DB58DD22A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BADA9E-63FC-46EA-919B-BB416E362649}" type="datetimeFigureOut">
              <a:rPr lang="en-US"/>
              <a:pPr>
                <a:defRPr/>
              </a:pPr>
              <a:t>9/7/2012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a:ln/>
        </p:spPr>
        <p:txBody>
          <a:bodyPr/>
          <a:lstStyle>
            <a:lvl1pPr>
              <a:defRPr/>
            </a:lvl1pPr>
          </a:lstStyle>
          <a:p>
            <a:pPr>
              <a:defRPr/>
            </a:pPr>
            <a:fld id="{E4ABAB8A-A247-47B1-AFA3-7B48579E24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7"/>
          <p:cNvSpPr/>
          <p:nvPr/>
        </p:nvSpPr>
        <p:spPr>
          <a:xfrm rot="5400000">
            <a:off x="433388" y="-433388"/>
            <a:ext cx="6858000" cy="7724775"/>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86C99F0A-DCD8-45BA-8209-908D4FB61D8A}" type="datetimeFigureOut">
              <a:rPr lang="en-US"/>
              <a:pPr>
                <a:defRPr/>
              </a:pPr>
              <a:t>9/7/2012</a:t>
            </a:fld>
            <a:endParaRPr lang="en-US"/>
          </a:p>
        </p:txBody>
      </p:sp>
      <p:sp>
        <p:nvSpPr>
          <p:cNvPr id="8" name="Footer Placeholder 5"/>
          <p:cNvSpPr>
            <a:spLocks noGrp="1"/>
          </p:cNvSpPr>
          <p:nvPr>
            <p:ph type="ftr" sz="quarter" idx="11"/>
          </p:nvPr>
        </p:nvSpPr>
        <p:spPr/>
        <p:txBody>
          <a:bodyPr/>
          <a:lstStyle>
            <a:lvl1pPr>
              <a:defRPr>
                <a:solidFill>
                  <a:schemeClr val="tx2"/>
                </a:solidFill>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26A78F9C-CE33-4862-AE99-A63650D4DDC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a:defRPr/>
            </a:lvl1pPr>
          </a:lstStyle>
          <a:p>
            <a:pPr>
              <a:defRPr/>
            </a:pPr>
            <a:fld id="{E494821C-8DAF-44BD-98E8-7B7BCC513622}" type="datetimeFigureOut">
              <a:rPr lang="en-US"/>
              <a:pPr>
                <a:defRPr/>
              </a:pPr>
              <a:t>9/7/2012</a:t>
            </a:fld>
            <a:endParaRPr lang="en-US"/>
          </a:p>
        </p:txBody>
      </p:sp>
      <p:sp>
        <p:nvSpPr>
          <p:cNvPr id="8" name="Footer Placeholder 5"/>
          <p:cNvSpPr>
            <a:spLocks noGrp="1"/>
          </p:cNvSpPr>
          <p:nvPr>
            <p:ph type="ftr" sz="quarter" idx="16"/>
          </p:nvPr>
        </p:nvSpPr>
        <p:spPr/>
        <p:txBody>
          <a:bodyPr/>
          <a:lstStyle>
            <a:lvl1pPr>
              <a:defRPr/>
            </a:lvl1pPr>
          </a:lstStyle>
          <a:p>
            <a:pPr>
              <a:defRPr/>
            </a:pPr>
            <a:endParaRPr lang="en-US"/>
          </a:p>
        </p:txBody>
      </p:sp>
      <p:sp>
        <p:nvSpPr>
          <p:cNvPr id="9" name="Slide Number Placeholder 6"/>
          <p:cNvSpPr>
            <a:spLocks noGrp="1"/>
          </p:cNvSpPr>
          <p:nvPr>
            <p:ph type="sldNum" sz="quarter" idx="17"/>
          </p:nvPr>
        </p:nvSpPr>
        <p:spPr/>
        <p:txBody>
          <a:bodyPr/>
          <a:lstStyle>
            <a:lvl1pPr>
              <a:defRPr/>
            </a:lvl1pPr>
          </a:lstStyle>
          <a:p>
            <a:pPr>
              <a:defRPr/>
            </a:pPr>
            <a:fld id="{7CE7156D-35CA-4199-9A0E-56EB4C4C035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3175" y="5051425"/>
            <a:ext cx="3575050"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p:cNvSpPr/>
          <p:nvPr/>
        </p:nvSpPr>
        <p:spPr>
          <a:xfrm>
            <a:off x="-1588" y="5051425"/>
            <a:ext cx="9145588"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822325" y="365125"/>
            <a:ext cx="7521575"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9" name="Text Placeholder 2"/>
          <p:cNvSpPr>
            <a:spLocks noGrp="1"/>
          </p:cNvSpPr>
          <p:nvPr>
            <p:ph type="body" idx="1"/>
          </p:nvPr>
        </p:nvSpPr>
        <p:spPr bwMode="auto">
          <a:xfrm>
            <a:off x="822325" y="1100138"/>
            <a:ext cx="7521575" cy="35798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rot="19140000">
            <a:off x="201613" y="5870575"/>
            <a:ext cx="2176462" cy="201613"/>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defRPr>
            </a:lvl1pPr>
          </a:lstStyle>
          <a:p>
            <a:pPr>
              <a:defRPr/>
            </a:pPr>
            <a:fld id="{7AA9F5D1-0246-4965-982F-09BAA39138A4}" type="datetimeFigureOut">
              <a:rPr lang="en-US"/>
              <a:pPr>
                <a:defRPr/>
              </a:pPr>
              <a:t>9/7/2012</a:t>
            </a:fld>
            <a:endParaRPr lang="en-US"/>
          </a:p>
        </p:txBody>
      </p:sp>
      <p:sp>
        <p:nvSpPr>
          <p:cNvPr id="5" name="Footer Placeholder 4"/>
          <p:cNvSpPr>
            <a:spLocks noGrp="1"/>
          </p:cNvSpPr>
          <p:nvPr>
            <p:ph type="ftr" sz="quarter" idx="3"/>
          </p:nvPr>
        </p:nvSpPr>
        <p:spPr>
          <a:xfrm>
            <a:off x="3517900" y="6284913"/>
            <a:ext cx="4724400" cy="274637"/>
          </a:xfrm>
          <a:prstGeom prst="rect">
            <a:avLst/>
          </a:prstGeom>
        </p:spPr>
        <p:txBody>
          <a:bodyPr vert="horz" lIns="91440" tIns="45720" rIns="91440" bIns="45720" rtlCol="0" anchor="ctr"/>
          <a:lstStyle>
            <a:lvl1pPr algn="r" fontAlgn="auto">
              <a:spcBef>
                <a:spcPts val="0"/>
              </a:spcBef>
              <a:spcAft>
                <a:spcPts val="0"/>
              </a:spcAft>
              <a:defRPr sz="1000" cap="all" spc="200"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8401050" y="6170613"/>
            <a:ext cx="503238" cy="503237"/>
          </a:xfrm>
          <a:prstGeom prst="ellipse">
            <a:avLst/>
          </a:prstGeom>
          <a:ln w="19050">
            <a:solidFill>
              <a:srgbClr val="FFFFFF"/>
            </a:solidFill>
          </a:ln>
        </p:spPr>
        <p:txBody>
          <a:bodyPr vert="horz" lIns="9144" tIns="9144" rIns="9144" bIns="9144" rtlCol="0" anchor="ctr">
            <a:normAutofit/>
          </a:bodyPr>
          <a:lstStyle>
            <a:lvl1pPr algn="ctr" fontAlgn="auto">
              <a:spcBef>
                <a:spcPts val="0"/>
              </a:spcBef>
              <a:spcAft>
                <a:spcPts val="0"/>
              </a:spcAft>
              <a:defRPr sz="1650">
                <a:solidFill>
                  <a:srgbClr val="FFFFFF"/>
                </a:solidFill>
                <a:latin typeface="+mn-lt"/>
              </a:defRPr>
            </a:lvl1pPr>
          </a:lstStyle>
          <a:p>
            <a:pPr>
              <a:defRPr/>
            </a:pPr>
            <a:fld id="{C882D276-974A-46E5-BF56-1D9D7116DDE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43" r:id="rId2"/>
    <p:sldLayoutId id="2147483745" r:id="rId3"/>
    <p:sldLayoutId id="2147483742" r:id="rId4"/>
    <p:sldLayoutId id="2147483741" r:id="rId5"/>
    <p:sldLayoutId id="2147483740" r:id="rId6"/>
    <p:sldLayoutId id="2147483739" r:id="rId7"/>
    <p:sldLayoutId id="2147483746" r:id="rId8"/>
    <p:sldLayoutId id="2147483747" r:id="rId9"/>
    <p:sldLayoutId id="2147483738" r:id="rId10"/>
    <p:sldLayoutId id="2147483737"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itchFamily="34" charset="0"/>
        </a:defRPr>
      </a:lvl2pPr>
      <a:lvl3pPr algn="l" rtl="0" eaLnBrk="0" fontAlgn="base" hangingPunct="0">
        <a:spcBef>
          <a:spcPct val="0"/>
        </a:spcBef>
        <a:spcAft>
          <a:spcPct val="0"/>
        </a:spcAft>
        <a:defRPr sz="2800">
          <a:solidFill>
            <a:schemeClr val="tx1"/>
          </a:solidFill>
          <a:latin typeface="Franklin Gothic Medium" pitchFamily="34" charset="0"/>
        </a:defRPr>
      </a:lvl3pPr>
      <a:lvl4pPr algn="l" rtl="0" eaLnBrk="0" fontAlgn="base" hangingPunct="0">
        <a:spcBef>
          <a:spcPct val="0"/>
        </a:spcBef>
        <a:spcAft>
          <a:spcPct val="0"/>
        </a:spcAft>
        <a:defRPr sz="2800">
          <a:solidFill>
            <a:schemeClr val="tx1"/>
          </a:solidFill>
          <a:latin typeface="Franklin Gothic Medium" pitchFamily="34" charset="0"/>
        </a:defRPr>
      </a:lvl4pPr>
      <a:lvl5pPr algn="l" rtl="0" eaLnBrk="0" fontAlgn="base" hangingPunct="0">
        <a:spcBef>
          <a:spcPct val="0"/>
        </a:spcBef>
        <a:spcAft>
          <a:spcPct val="0"/>
        </a:spcAft>
        <a:defRPr sz="2800">
          <a:solidFill>
            <a:schemeClr val="tx1"/>
          </a:solidFill>
          <a:latin typeface="Franklin Gothic Medium" pitchFamily="34" charset="0"/>
        </a:defRPr>
      </a:lvl5pPr>
      <a:lvl6pPr marL="457200" algn="l" rtl="0" fontAlgn="base">
        <a:spcBef>
          <a:spcPct val="0"/>
        </a:spcBef>
        <a:spcAft>
          <a:spcPct val="0"/>
        </a:spcAft>
        <a:defRPr sz="2800">
          <a:solidFill>
            <a:schemeClr val="tx1"/>
          </a:solidFill>
          <a:latin typeface="Franklin Gothic Medium" pitchFamily="34" charset="0"/>
        </a:defRPr>
      </a:lvl6pPr>
      <a:lvl7pPr marL="914400" algn="l" rtl="0" fontAlgn="base">
        <a:spcBef>
          <a:spcPct val="0"/>
        </a:spcBef>
        <a:spcAft>
          <a:spcPct val="0"/>
        </a:spcAft>
        <a:defRPr sz="2800">
          <a:solidFill>
            <a:schemeClr val="tx1"/>
          </a:solidFill>
          <a:latin typeface="Franklin Gothic Medium" pitchFamily="34" charset="0"/>
        </a:defRPr>
      </a:lvl7pPr>
      <a:lvl8pPr marL="1371600" algn="l" rtl="0" fontAlgn="base">
        <a:spcBef>
          <a:spcPct val="0"/>
        </a:spcBef>
        <a:spcAft>
          <a:spcPct val="0"/>
        </a:spcAft>
        <a:defRPr sz="2800">
          <a:solidFill>
            <a:schemeClr val="tx1"/>
          </a:solidFill>
          <a:latin typeface="Franklin Gothic Medium" pitchFamily="34" charset="0"/>
        </a:defRPr>
      </a:lvl8pPr>
      <a:lvl9pPr marL="1828800" algn="l" rtl="0" fontAlgn="base">
        <a:spcBef>
          <a:spcPct val="0"/>
        </a:spcBef>
        <a:spcAft>
          <a:spcPct val="0"/>
        </a:spcAft>
        <a:defRPr sz="2800">
          <a:solidFill>
            <a:schemeClr val="tx1"/>
          </a:solidFill>
          <a:latin typeface="Franklin Gothic Medium" pitchFamily="34" charset="0"/>
        </a:defRPr>
      </a:lvl9pPr>
    </p:titleStyle>
    <p:bodyStyle>
      <a:lvl1pPr marL="342900" indent="-342900" algn="l" rtl="0" eaLnBrk="0" fontAlgn="base" hangingPunct="0">
        <a:spcBef>
          <a:spcPts val="800"/>
        </a:spcBef>
        <a:spcAft>
          <a:spcPct val="0"/>
        </a:spcAft>
        <a:buFont typeface="Arial"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houstonisd.org/HISDConnectDS/v/index.jsp?vgnextoid=6e8c6f556befc010VgnVCM10000052147fa6RCRD&amp;vgnextchannel=b52c2f796138c010VgnVCM10000052147fa6RCR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houstonisd.org/GiftedTalented/Home/Forms%20&amp;%20Documents/Application%20Forms/Vanguard%20Neighborhood/VNK12_12-13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817563" y="1730375"/>
            <a:ext cx="5648325" cy="1204913"/>
          </a:xfrm>
        </p:spPr>
        <p:txBody>
          <a:bodyPr/>
          <a:lstStyle/>
          <a:p>
            <a:pPr eaLnBrk="1" fontAlgn="auto" hangingPunct="1">
              <a:spcAft>
                <a:spcPts val="0"/>
              </a:spcAft>
              <a:defRPr/>
            </a:pPr>
            <a:r>
              <a:rPr lang="en-US" sz="8000" dirty="0" smtClean="0"/>
              <a:t>Student leads</a:t>
            </a:r>
            <a:endParaRPr lang="en-US" sz="8000" dirty="0"/>
          </a:p>
        </p:txBody>
      </p:sp>
      <p:sp>
        <p:nvSpPr>
          <p:cNvPr id="3" name="Subtitle 2"/>
          <p:cNvSpPr>
            <a:spLocks noGrp="1"/>
          </p:cNvSpPr>
          <p:nvPr>
            <p:ph type="subTitle" idx="1"/>
          </p:nvPr>
        </p:nvSpPr>
        <p:spPr>
          <a:xfrm rot="19140000">
            <a:off x="1212850" y="2470150"/>
            <a:ext cx="6510338" cy="330200"/>
          </a:xfrm>
        </p:spPr>
        <p:txBody>
          <a:bodyPr>
            <a:noAutofit/>
          </a:bodyPr>
          <a:lstStyle/>
          <a:p>
            <a:pPr eaLnBrk="1" hangingPunct="1"/>
            <a:r>
              <a:rPr sz="2800" b="1" cap="none">
                <a:solidFill>
                  <a:srgbClr val="403152"/>
                </a:solidFill>
                <a:ea typeface="Tunga" pitchFamily="2"/>
              </a:rPr>
              <a:t>Gifted and Talented, Magnet and </a:t>
            </a:r>
            <a:r>
              <a:rPr sz="2800" b="1" cap="none">
                <a:ea typeface="Tunga" pitchFamily="2"/>
              </a:rPr>
              <a:t>Credit</a:t>
            </a:r>
            <a:r>
              <a:rPr sz="2800" b="1" cap="none">
                <a:solidFill>
                  <a:schemeClr val="bg1"/>
                </a:solidFill>
                <a:ea typeface="Tunga" pitchFamily="2"/>
              </a:rPr>
              <a:t> by Exam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a:noFill/>
        </p:spPr>
        <p:txBody>
          <a:bodyPr wrap="square" numCol="1" anchorCtr="0" compatLnSpc="1">
            <a:prstTxWarp prst="textNoShape">
              <a:avLst/>
            </a:prstTxWarp>
          </a:bodyPr>
          <a:lstStyle/>
          <a:p>
            <a:r>
              <a:rPr lang="en-US" sz="2400" cap="none" smtClean="0"/>
              <a:t/>
            </a:r>
            <a:br>
              <a:rPr lang="en-US" sz="2400" cap="none" smtClean="0"/>
            </a:br>
            <a:r>
              <a:rPr lang="en-US" sz="2400" b="1" cap="none" smtClean="0"/>
              <a:t>What is the difference between Magnet and Vanguard (G/T)?</a:t>
            </a:r>
            <a:r>
              <a:rPr lang="en-US" sz="2400" cap="none" smtClean="0"/>
              <a:t/>
            </a:r>
            <a:br>
              <a:rPr lang="en-US" sz="2400" cap="none" smtClean="0"/>
            </a:br>
            <a:endParaRPr lang="en-US" sz="2400" cap="none" smtClean="0"/>
          </a:p>
        </p:txBody>
      </p:sp>
      <p:sp>
        <p:nvSpPr>
          <p:cNvPr id="23555" name="Rectangle 3"/>
          <p:cNvSpPr>
            <a:spLocks noGrp="1"/>
          </p:cNvSpPr>
          <p:nvPr>
            <p:ph type="body" idx="1"/>
          </p:nvPr>
        </p:nvSpPr>
        <p:spPr>
          <a:xfrm>
            <a:off x="381000" y="1100138"/>
            <a:ext cx="7962900" cy="3852862"/>
          </a:xfrm>
        </p:spPr>
        <p:txBody>
          <a:bodyPr/>
          <a:lstStyle/>
          <a:p>
            <a:pPr>
              <a:lnSpc>
                <a:spcPct val="90000"/>
              </a:lnSpc>
            </a:pPr>
            <a:endParaRPr lang="en-US" sz="2000" b="0" smtClean="0"/>
          </a:p>
          <a:p>
            <a:pPr>
              <a:lnSpc>
                <a:spcPct val="90000"/>
              </a:lnSpc>
            </a:pPr>
            <a:r>
              <a:rPr lang="en-US" sz="2000" b="0" smtClean="0"/>
              <a:t>Vanguard (G/T) program refers to any of the programs in the district designed to serve the needs of gifted and talented (G/T) children. So, when you see the word Vanguard, just think G/T. All schools have a Vanguard (G/T) program. If you are identified as GT and you transfer to another school in the district, you will still be identified as GT.</a:t>
            </a:r>
          </a:p>
          <a:p>
            <a:pPr>
              <a:lnSpc>
                <a:spcPct val="90000"/>
              </a:lnSpc>
            </a:pPr>
            <a:endParaRPr lang="en-US" sz="2000" b="0" smtClean="0"/>
          </a:p>
          <a:p>
            <a:pPr>
              <a:lnSpc>
                <a:spcPct val="90000"/>
              </a:lnSpc>
            </a:pPr>
            <a:r>
              <a:rPr lang="en-US" sz="2000" b="0" smtClean="0"/>
              <a:t>Magnet programs offer a specialized focus of study designed to appeal to a wide variety of student interests and needs just like fine arts or science (and in Wheatley’s case, Technology Careers). The programs and themes vary by campus.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When do I apply for magnet?</a:t>
            </a:r>
          </a:p>
        </p:txBody>
      </p:sp>
      <p:sp>
        <p:nvSpPr>
          <p:cNvPr id="24579" name="Rectangle 3"/>
          <p:cNvSpPr>
            <a:spLocks noGrp="1"/>
          </p:cNvSpPr>
          <p:nvPr>
            <p:ph type="body" idx="1"/>
          </p:nvPr>
        </p:nvSpPr>
        <p:spPr/>
        <p:txBody>
          <a:bodyPr/>
          <a:lstStyle/>
          <a:p>
            <a:pPr>
              <a:buFont typeface="Arial" charset="0"/>
              <a:buChar char="•"/>
            </a:pPr>
            <a:r>
              <a:rPr lang="en-US" smtClean="0"/>
              <a:t>Applications Accepted November 3, 2012</a:t>
            </a:r>
            <a:endParaRPr lang="en-US" b="0" smtClean="0"/>
          </a:p>
          <a:p>
            <a:pPr lvl="2"/>
            <a:r>
              <a:rPr lang="en-US" smtClean="0"/>
              <a:t>Applications for all Magnet programs accepted beginning November 3, 2012 </a:t>
            </a:r>
          </a:p>
          <a:p>
            <a:pPr>
              <a:buFont typeface="Arial" charset="0"/>
              <a:buChar char="•"/>
            </a:pPr>
            <a:r>
              <a:rPr lang="en-US" smtClean="0"/>
              <a:t>Application Deadline January 11, 2013</a:t>
            </a:r>
            <a:endParaRPr lang="en-US" b="0" smtClean="0"/>
          </a:p>
          <a:p>
            <a:pPr lvl="2"/>
            <a:r>
              <a:rPr lang="en-US" smtClean="0"/>
              <a:t>Applications for Magnet programs must be postmarked no later than January 11, 2013, for guaranteed consideration in the first round. </a:t>
            </a:r>
          </a:p>
          <a:p>
            <a:pPr>
              <a:buFont typeface="Arial" charset="0"/>
              <a:buChar char="•"/>
            </a:pPr>
            <a:r>
              <a:rPr lang="en-US" smtClean="0"/>
              <a:t>Parent Notification Day March 22, 2013</a:t>
            </a:r>
            <a:endParaRPr lang="en-US" b="0" smtClean="0"/>
          </a:p>
          <a:p>
            <a:pPr lvl="2"/>
            <a:r>
              <a:rPr lang="en-US" smtClean="0"/>
              <a:t>Application status information mailed to parents on March 22, 2013 (postmarked) </a:t>
            </a:r>
          </a:p>
          <a:p>
            <a:pPr>
              <a:buFont typeface="Arial" charset="0"/>
              <a:buChar char="•"/>
            </a:pPr>
            <a:r>
              <a:rPr lang="en-US" smtClean="0"/>
              <a:t>Parent Response Deadline April 5, 2013</a:t>
            </a:r>
            <a:endParaRPr lang="en-US" b="0" smtClean="0"/>
          </a:p>
          <a:p>
            <a:pPr lvl="2"/>
            <a:r>
              <a:rPr lang="en-US" smtClean="0"/>
              <a:t>Parents must notify Wheatley "intent to accept" by April 5, 2013 (postmarked)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Credit by Exam</a:t>
            </a:r>
          </a:p>
        </p:txBody>
      </p:sp>
      <p:sp>
        <p:nvSpPr>
          <p:cNvPr id="34819" name="Rectangle 3"/>
          <p:cNvSpPr>
            <a:spLocks noGrp="1"/>
          </p:cNvSpPr>
          <p:nvPr>
            <p:ph type="body" idx="1"/>
          </p:nvPr>
        </p:nvSpPr>
        <p:spPr/>
        <p:txBody>
          <a:bodyPr/>
          <a:lstStyle/>
          <a:p>
            <a:r>
              <a:rPr lang="en-US" sz="2400" b="0" smtClean="0"/>
              <a:t>The Credit by Examination (CBE) is a testing program that offers students without prior instruction the opportunity to advance to the next grade level or test out of a high school course.  Also, CBE helps students with prior instruction to be placed in their appropriate grade level.</a:t>
            </a:r>
          </a:p>
          <a:p>
            <a:r>
              <a:rPr lang="en-US" sz="2400" b="0" smtClean="0"/>
              <a:t>Parents interested in this program should direct their questions to their school counselor or principals.  A representatives will contact student assessment to make arrangements for testing.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p:spPr>
        <p:txBody>
          <a:bodyPr wrap="square" numCol="1" anchorCtr="0" compatLnSpc="1">
            <a:prstTxWarp prst="textNoShape">
              <a:avLst/>
            </a:prstTxWarp>
          </a:bodyPr>
          <a:lstStyle/>
          <a:p>
            <a:r>
              <a:rPr lang="en-US" b="1" cap="none" smtClean="0"/>
              <a:t>Purpose</a:t>
            </a:r>
            <a:r>
              <a:rPr lang="en-US" cap="none" smtClean="0"/>
              <a:t> </a:t>
            </a:r>
          </a:p>
        </p:txBody>
      </p:sp>
      <p:sp>
        <p:nvSpPr>
          <p:cNvPr id="33795" name="Rectangle 3"/>
          <p:cNvSpPr>
            <a:spLocks noGrp="1"/>
          </p:cNvSpPr>
          <p:nvPr>
            <p:ph type="body" idx="1"/>
          </p:nvPr>
        </p:nvSpPr>
        <p:spPr/>
        <p:txBody>
          <a:bodyPr/>
          <a:lstStyle/>
          <a:p>
            <a:pPr>
              <a:lnSpc>
                <a:spcPct val="90000"/>
              </a:lnSpc>
            </a:pPr>
            <a:r>
              <a:rPr lang="en-US" sz="2400" b="0" smtClean="0"/>
              <a:t>The CBE helps to determine if the student is adequately prepared for placement to a more advanced level of instruction and insures proper grade placement for students entering HISD from home schools, unaccredited private schools or foreign schools, and for whom no records are available.  The CBE also allows students the opportunity to pass a failed course.</a:t>
            </a:r>
          </a:p>
          <a:p>
            <a:pPr>
              <a:lnSpc>
                <a:spcPct val="90000"/>
              </a:lnSpc>
            </a:pPr>
            <a:r>
              <a:rPr lang="en-US" sz="2400" b="0" smtClean="0"/>
              <a:t>There is a cost, however students can also earn credits online through Grad Lab at no cost to the student.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GT</a:t>
            </a:r>
          </a:p>
        </p:txBody>
      </p:sp>
      <p:sp>
        <p:nvSpPr>
          <p:cNvPr id="30723" name="Rectangle 3"/>
          <p:cNvSpPr>
            <a:spLocks noGrp="1"/>
          </p:cNvSpPr>
          <p:nvPr>
            <p:ph type="body" idx="1"/>
          </p:nvPr>
        </p:nvSpPr>
        <p:spPr/>
        <p:txBody>
          <a:bodyPr/>
          <a:lstStyle/>
          <a:p>
            <a:r>
              <a:rPr lang="en-US" sz="3600" b="0" smtClean="0"/>
              <a:t>The Vanguard (G/T) program is designed for G/T students in grades K-12 who excel in general intellectual ability in combination with creative/productive thinking and/or leadership ability.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bwMode="auto"/>
        <p:txBody>
          <a:bodyPr wrap="square" numCol="1" anchorCtr="0" compatLnSpc="1">
            <a:prstTxWarp prst="textNoShape">
              <a:avLst/>
            </a:prstTxWarp>
          </a:bodyPr>
          <a:lstStyle/>
          <a:p>
            <a:pPr eaLnBrk="1" hangingPunct="1"/>
            <a:r>
              <a:rPr lang="en-US" cap="none" smtClean="0"/>
              <a:t>Gifted and Talented</a:t>
            </a:r>
          </a:p>
        </p:txBody>
      </p:sp>
      <p:sp>
        <p:nvSpPr>
          <p:cNvPr id="14338" name="Content Placeholder 2"/>
          <p:cNvSpPr>
            <a:spLocks noGrp="1"/>
          </p:cNvSpPr>
          <p:nvPr>
            <p:ph idx="1"/>
          </p:nvPr>
        </p:nvSpPr>
        <p:spPr>
          <a:xfrm>
            <a:off x="228600" y="914400"/>
            <a:ext cx="8458200" cy="3579813"/>
          </a:xfrm>
        </p:spPr>
        <p:txBody>
          <a:bodyPr/>
          <a:lstStyle/>
          <a:p>
            <a:pPr eaLnBrk="1" hangingPunct="1">
              <a:buFont typeface="Arial" charset="0"/>
              <a:buChar char="•"/>
            </a:pPr>
            <a:r>
              <a:rPr lang="en-US" sz="3200" b="0" smtClean="0"/>
              <a:t>The </a:t>
            </a:r>
            <a:r>
              <a:rPr lang="en-US" sz="3200" smtClean="0"/>
              <a:t>Vanguard Neighborhood</a:t>
            </a:r>
            <a:r>
              <a:rPr lang="en-US" sz="3200" b="0" smtClean="0"/>
              <a:t> programs are designed to meet the needs of G/T students in grades K-12 at their neighborhood </a:t>
            </a:r>
            <a:r>
              <a:rPr lang="en-US" sz="3200" b="0" smtClean="0">
                <a:hlinkClick r:id="rId2"/>
              </a:rPr>
              <a:t>(zoned)</a:t>
            </a:r>
            <a:r>
              <a:rPr lang="en-US" sz="3200" b="0" smtClean="0"/>
              <a:t> schools. </a:t>
            </a:r>
          </a:p>
          <a:p>
            <a:pPr eaLnBrk="1" hangingPunct="1">
              <a:buFont typeface="Arial" charset="0"/>
              <a:buChar char="•"/>
            </a:pPr>
            <a:r>
              <a:rPr lang="en-US" sz="3200" b="0" smtClean="0"/>
              <a:t>Vanguard Neighborhood programs provide a differentiated curriculum by modifying the depth, complexity, and pacing of the general school program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a:noFill/>
        </p:spPr>
        <p:txBody>
          <a:bodyPr wrap="square" numCol="1" anchorCtr="0" compatLnSpc="1">
            <a:prstTxWarp prst="textNoShape">
              <a:avLst/>
            </a:prstTxWarp>
          </a:bodyPr>
          <a:lstStyle/>
          <a:p>
            <a:r>
              <a:rPr lang="en-US" b="1" cap="none" smtClean="0"/>
              <a:t>What is giftedness?</a:t>
            </a:r>
          </a:p>
        </p:txBody>
      </p:sp>
      <p:sp>
        <p:nvSpPr>
          <p:cNvPr id="26627" name="Rectangle 3"/>
          <p:cNvSpPr>
            <a:spLocks noGrp="1"/>
          </p:cNvSpPr>
          <p:nvPr>
            <p:ph type="body" idx="1"/>
          </p:nvPr>
        </p:nvSpPr>
        <p:spPr>
          <a:xfrm>
            <a:off x="822325" y="1100138"/>
            <a:ext cx="7940675" cy="3579812"/>
          </a:xfrm>
        </p:spPr>
        <p:txBody>
          <a:bodyPr/>
          <a:lstStyle/>
          <a:p>
            <a:r>
              <a:rPr lang="en-US" sz="2000" smtClean="0"/>
              <a:t>Students identified by professionally qualified persons, who</a:t>
            </a:r>
          </a:p>
          <a:p>
            <a:pPr>
              <a:buFont typeface="Arial" charset="0"/>
              <a:buChar char="•"/>
            </a:pPr>
            <a:r>
              <a:rPr lang="en-US" sz="2000" smtClean="0"/>
              <a:t>perform at, or show the potential for performing at, a remarkably high level of accomplishment when compared to others of the same age, experience, or environment. </a:t>
            </a:r>
          </a:p>
          <a:p>
            <a:pPr>
              <a:buFont typeface="Arial" charset="0"/>
              <a:buChar char="•"/>
            </a:pPr>
            <a:r>
              <a:rPr lang="en-US" sz="2000" smtClean="0"/>
              <a:t>Students capable of high performance include those with demonstrated achievement and/or potential ability in any of the following areas:</a:t>
            </a:r>
          </a:p>
          <a:p>
            <a:pPr lvl="2"/>
            <a:r>
              <a:rPr lang="en-US" sz="2000" smtClean="0"/>
              <a:t>Exhibits high performance capability in an intellectual, creative, or artistic area</a:t>
            </a:r>
          </a:p>
          <a:p>
            <a:pPr lvl="2"/>
            <a:r>
              <a:rPr lang="en-US" sz="2000" smtClean="0"/>
              <a:t>Possesses an unusual capacity for leadership;</a:t>
            </a:r>
          </a:p>
          <a:p>
            <a:pPr lvl="2"/>
            <a:r>
              <a:rPr lang="en-US" sz="2000" smtClean="0"/>
              <a:t>Excels in a specific academic field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How do I know if I might be GT?</a:t>
            </a:r>
          </a:p>
        </p:txBody>
      </p:sp>
      <p:sp>
        <p:nvSpPr>
          <p:cNvPr id="31747" name="Rectangle 3"/>
          <p:cNvSpPr>
            <a:spLocks noGrp="1"/>
          </p:cNvSpPr>
          <p:nvPr>
            <p:ph type="body" idx="1"/>
          </p:nvPr>
        </p:nvSpPr>
        <p:spPr/>
        <p:txBody>
          <a:bodyPr/>
          <a:lstStyle/>
          <a:p>
            <a:r>
              <a:rPr lang="en-US" sz="2000" b="0" smtClean="0"/>
              <a:t>It is a combination of characteristics. Some signs that a student might be gifted include, but are not limited to:</a:t>
            </a:r>
          </a:p>
          <a:p>
            <a:r>
              <a:rPr lang="en-US" sz="2000" b="0" smtClean="0"/>
              <a:t>􀂾 Extraordinary memory compared to peers</a:t>
            </a:r>
          </a:p>
          <a:p>
            <a:r>
              <a:rPr lang="en-US" sz="2000" b="0" smtClean="0"/>
              <a:t>􀂾 Highly curious</a:t>
            </a:r>
          </a:p>
          <a:p>
            <a:r>
              <a:rPr lang="en-US" sz="2000" b="0" smtClean="0"/>
              <a:t>􀂾 Highly creative</a:t>
            </a:r>
          </a:p>
          <a:p>
            <a:r>
              <a:rPr lang="en-US" sz="2000" b="0" smtClean="0"/>
              <a:t>􀂾 Exhibits abstract reasoning and problem solving skills</a:t>
            </a:r>
          </a:p>
          <a:p>
            <a:r>
              <a:rPr lang="en-US" sz="2000" b="0" smtClean="0"/>
              <a:t>􀂾 Draws inferences, grasps underlying principles</a:t>
            </a:r>
          </a:p>
          <a:p>
            <a:r>
              <a:rPr lang="en-US" sz="2000" b="0" smtClean="0"/>
              <a:t>􀂾 Initiates projects</a:t>
            </a:r>
          </a:p>
          <a:p>
            <a:r>
              <a:rPr lang="en-US" sz="2000" b="0" smtClean="0"/>
              <a:t>􀂾 Discusses things in detail, elaborates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a:noFill/>
        </p:spPr>
        <p:txBody>
          <a:bodyPr wrap="square" numCol="1" anchorCtr="0" compatLnSpc="1">
            <a:prstTxWarp prst="textNoShape">
              <a:avLst/>
            </a:prstTxWarp>
          </a:bodyPr>
          <a:lstStyle/>
          <a:p>
            <a:r>
              <a:rPr lang="en-US" sz="2400" b="1" cap="none" smtClean="0"/>
              <a:t>The G/T identification of a student can be initiated in 3 ways:</a:t>
            </a:r>
            <a:br>
              <a:rPr lang="en-US" sz="2400" b="1" cap="none" smtClean="0"/>
            </a:br>
            <a:endParaRPr lang="en-US" sz="2400" b="1" cap="none" smtClean="0"/>
          </a:p>
        </p:txBody>
      </p:sp>
      <p:sp>
        <p:nvSpPr>
          <p:cNvPr id="29699" name="Rectangle 3"/>
          <p:cNvSpPr>
            <a:spLocks noGrp="1"/>
          </p:cNvSpPr>
          <p:nvPr>
            <p:ph type="body" idx="1"/>
          </p:nvPr>
        </p:nvSpPr>
        <p:spPr/>
        <p:txBody>
          <a:bodyPr/>
          <a:lstStyle/>
          <a:p>
            <a:pPr>
              <a:lnSpc>
                <a:spcPct val="90000"/>
              </a:lnSpc>
            </a:pPr>
            <a:r>
              <a:rPr lang="en-US" sz="2400" b="0" smtClean="0"/>
              <a:t>􀂾 parent nomination that leads to a Vanguard (G/T) application</a:t>
            </a:r>
          </a:p>
          <a:p>
            <a:pPr>
              <a:lnSpc>
                <a:spcPct val="90000"/>
              </a:lnSpc>
            </a:pPr>
            <a:r>
              <a:rPr lang="en-US" sz="2400" b="0" smtClean="0"/>
              <a:t>􀂾 teacher nomination that leads to parent completion of a Vanguard (G/T) application</a:t>
            </a:r>
          </a:p>
          <a:p>
            <a:pPr>
              <a:lnSpc>
                <a:spcPct val="90000"/>
              </a:lnSpc>
            </a:pPr>
            <a:r>
              <a:rPr lang="en-US" sz="2400" b="0" smtClean="0"/>
              <a:t>􀂾 student nomination (age appropriate) that leads to parent completion of a Vanguard (G/T) application</a:t>
            </a:r>
          </a:p>
          <a:p>
            <a:pPr>
              <a:lnSpc>
                <a:spcPct val="90000"/>
              </a:lnSpc>
            </a:pPr>
            <a:endParaRPr lang="en-US" sz="2400" b="0" smtClean="0"/>
          </a:p>
          <a:p>
            <a:pPr>
              <a:lnSpc>
                <a:spcPct val="90000"/>
              </a:lnSpc>
            </a:pPr>
            <a:r>
              <a:rPr lang="en-US" sz="2400" b="0" smtClean="0"/>
              <a:t>In any case, the parent must complete application and submit to main office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bwMode="auto"/>
        <p:txBody>
          <a:bodyPr wrap="square" numCol="1" anchorCtr="0" compatLnSpc="1">
            <a:prstTxWarp prst="textNoShape">
              <a:avLst/>
            </a:prstTxWarp>
          </a:bodyPr>
          <a:lstStyle/>
          <a:p>
            <a:pPr eaLnBrk="1" hangingPunct="1"/>
            <a:r>
              <a:rPr lang="en-US" sz="2400" cap="none" smtClean="0"/>
              <a:t>Vanguard Neighborhood Admission Process</a:t>
            </a:r>
            <a:r>
              <a:rPr lang="en-US" sz="2400" b="1" cap="none" smtClean="0"/>
              <a:t/>
            </a:r>
            <a:br>
              <a:rPr lang="en-US" sz="2400" b="1" cap="none" smtClean="0"/>
            </a:br>
            <a:endParaRPr lang="en-US" sz="2400" b="1" cap="none" smtClean="0"/>
          </a:p>
        </p:txBody>
      </p:sp>
      <p:sp>
        <p:nvSpPr>
          <p:cNvPr id="15362" name="Rectangle 3"/>
          <p:cNvSpPr>
            <a:spLocks noGrp="1"/>
          </p:cNvSpPr>
          <p:nvPr>
            <p:ph type="body" idx="1"/>
          </p:nvPr>
        </p:nvSpPr>
        <p:spPr/>
        <p:txBody>
          <a:bodyPr/>
          <a:lstStyle/>
          <a:p>
            <a:pPr eaLnBrk="1" hangingPunct="1">
              <a:buFont typeface="Arial" charset="0"/>
              <a:buChar char="•"/>
            </a:pPr>
            <a:r>
              <a:rPr lang="en-US" sz="2400" smtClean="0"/>
              <a:t>Complete Vanguard Neighborhood application </a:t>
            </a:r>
          </a:p>
          <a:p>
            <a:pPr marL="742950" lvl="1" indent="-285750" eaLnBrk="1" hangingPunct="1"/>
            <a:r>
              <a:rPr lang="en-US" sz="2400" smtClean="0">
                <a:hlinkClick r:id="rId2"/>
              </a:rPr>
              <a:t>GT-Application </a:t>
            </a:r>
            <a:r>
              <a:rPr lang="en-US" sz="2400" smtClean="0"/>
              <a:t> (</a:t>
            </a:r>
            <a:r>
              <a:rPr lang="en-US" sz="2400" smtClean="0">
                <a:sym typeface="Wingdings" pitchFamily="2" charset="2"/>
              </a:rPr>
              <a:t>click on the link to see app)</a:t>
            </a:r>
            <a:endParaRPr lang="en-US" sz="2400" smtClean="0"/>
          </a:p>
          <a:p>
            <a:pPr eaLnBrk="1" hangingPunct="1">
              <a:buFont typeface="Arial" charset="0"/>
              <a:buChar char="•"/>
            </a:pPr>
            <a:r>
              <a:rPr lang="en-US" sz="2400" smtClean="0"/>
              <a:t>Submit to Wheatley in Main office</a:t>
            </a:r>
          </a:p>
          <a:p>
            <a:pPr eaLnBrk="1" hangingPunct="1">
              <a:buFont typeface="Arial" charset="0"/>
              <a:buChar char="•"/>
            </a:pPr>
            <a:r>
              <a:rPr lang="en-US" sz="2400" smtClean="0"/>
              <a:t>Student will be notified if any testing is necessary </a:t>
            </a:r>
          </a:p>
          <a:p>
            <a:pPr eaLnBrk="1" hangingPunct="1">
              <a:buFont typeface="Arial" charset="0"/>
              <a:buChar char="•"/>
            </a:pPr>
            <a:r>
              <a:rPr lang="en-US" sz="2400" smtClean="0"/>
              <a:t>All qualified students are provided services in their neighborhood school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bwMode="auto"/>
        <p:txBody>
          <a:bodyPr wrap="square" numCol="1" anchorCtr="0" compatLnSpc="1">
            <a:prstTxWarp prst="textNoShape">
              <a:avLst/>
            </a:prstTxWarp>
          </a:bodyPr>
          <a:lstStyle/>
          <a:p>
            <a:pPr eaLnBrk="1" hangingPunct="1"/>
            <a:r>
              <a:rPr lang="en-US" cap="none" smtClean="0"/>
              <a:t>Magnet</a:t>
            </a:r>
          </a:p>
        </p:txBody>
      </p:sp>
      <p:sp>
        <p:nvSpPr>
          <p:cNvPr id="18434" name="Rectangle 3"/>
          <p:cNvSpPr>
            <a:spLocks noGrp="1"/>
          </p:cNvSpPr>
          <p:nvPr>
            <p:ph type="body" idx="1"/>
          </p:nvPr>
        </p:nvSpPr>
        <p:spPr/>
        <p:txBody>
          <a:bodyPr/>
          <a:lstStyle/>
          <a:p>
            <a:endParaRPr lang="en-US" sz="3600" b="0" smtClean="0"/>
          </a:p>
          <a:p>
            <a:r>
              <a:rPr lang="en-US" sz="3600" b="0" smtClean="0"/>
              <a:t>A Magnet Program offers a specialized focus of study designed to appeal to a wide variety of student interests and needs. </a:t>
            </a:r>
            <a:endParaRPr lang="en-US" sz="36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Wheatley Magnet</a:t>
            </a:r>
          </a:p>
        </p:txBody>
      </p:sp>
      <p:sp>
        <p:nvSpPr>
          <p:cNvPr id="25603" name="Rectangle 3"/>
          <p:cNvSpPr>
            <a:spLocks noGrp="1"/>
          </p:cNvSpPr>
          <p:nvPr>
            <p:ph type="body" idx="1"/>
          </p:nvPr>
        </p:nvSpPr>
        <p:spPr/>
        <p:txBody>
          <a:bodyPr/>
          <a:lstStyle/>
          <a:p>
            <a:endParaRPr lang="en-US" sz="2400" b="0" smtClean="0"/>
          </a:p>
          <a:p>
            <a:r>
              <a:rPr lang="en-US" sz="2400" i="1" smtClean="0"/>
              <a:t>Wheatley offers a Science Magnet. </a:t>
            </a:r>
          </a:p>
          <a:p>
            <a:endParaRPr lang="en-US" sz="2400" i="1" smtClean="0"/>
          </a:p>
          <a:p>
            <a:r>
              <a:rPr lang="en-US" sz="2400" i="1" smtClean="0"/>
              <a:t>Science magnets offer coursework in specialized areas of science to prepare students for college in a particular area of science. </a:t>
            </a:r>
          </a:p>
          <a:p>
            <a:endParaRPr lang="en-US" sz="2400" i="1" smtClean="0"/>
          </a:p>
          <a:p>
            <a:r>
              <a:rPr lang="en-US" sz="2400" i="1" smtClean="0"/>
              <a:t>Theme: Technology Careers </a:t>
            </a:r>
            <a:endParaRPr lang="en-US" sz="2400" b="0" smtClean="0"/>
          </a:p>
          <a:p>
            <a:endParaRPr lang="en-US" sz="24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ysClr val="windowText" lastClr="000000"/>
      </a:dk1>
      <a:lt1>
        <a:sysClr val="window" lastClr="FFFFFF"/>
      </a:lt1>
      <a:dk2>
        <a:srgbClr val="8064A2"/>
      </a:dk2>
      <a:lt2>
        <a:srgbClr val="F2DCDB"/>
      </a:lt2>
      <a:accent1>
        <a:srgbClr val="E5B9B7"/>
      </a:accent1>
      <a:accent2>
        <a:srgbClr val="B2A1C7"/>
      </a:accent2>
      <a:accent3>
        <a:srgbClr val="5F497A"/>
      </a:accent3>
      <a:accent4>
        <a:srgbClr val="8064A2"/>
      </a:accent4>
      <a:accent5>
        <a:srgbClr val="3F3151"/>
      </a:accent5>
      <a:accent6>
        <a:srgbClr val="A5A5A5"/>
      </a:accent6>
      <a:hlink>
        <a:srgbClr val="A5A5A5"/>
      </a:hlink>
      <a:folHlink>
        <a:srgbClr val="7F7F7F"/>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195</TotalTime>
  <Words>723</Words>
  <Application>Microsoft Office PowerPoint</Application>
  <PresentationFormat>On-screen Show (4:3)</PresentationFormat>
  <Paragraphs>65</Paragraphs>
  <Slides>13</Slides>
  <Notes>0</Notes>
  <HiddenSlides>0</HiddenSlides>
  <MMClips>0</MMClips>
  <ScaleCrop>false</ScaleCrop>
  <HeadingPairs>
    <vt:vector size="6" baseType="variant">
      <vt:variant>
        <vt:lpstr>Fonts Used</vt:lpstr>
      </vt:variant>
      <vt:variant>
        <vt:i4>6</vt:i4>
      </vt:variant>
      <vt:variant>
        <vt:lpstr>Design Template</vt:lpstr>
      </vt:variant>
      <vt:variant>
        <vt:i4>5</vt:i4>
      </vt:variant>
      <vt:variant>
        <vt:lpstr>Slide Titles</vt:lpstr>
      </vt:variant>
      <vt:variant>
        <vt:i4>13</vt:i4>
      </vt:variant>
    </vt:vector>
  </HeadingPairs>
  <TitlesOfParts>
    <vt:vector size="24" baseType="lpstr">
      <vt:lpstr>Arial</vt:lpstr>
      <vt:lpstr>Franklin Gothic Medium</vt:lpstr>
      <vt:lpstr>Franklin Gothic Book</vt:lpstr>
      <vt:lpstr>Wingdings</vt:lpstr>
      <vt:lpstr>Calibri</vt:lpstr>
      <vt:lpstr>Tunga</vt:lpstr>
      <vt:lpstr>Angles</vt:lpstr>
      <vt:lpstr>Angles</vt:lpstr>
      <vt:lpstr>Angles</vt:lpstr>
      <vt:lpstr>Angles</vt:lpstr>
      <vt:lpstr>Angles</vt:lpstr>
      <vt:lpstr>STUDENT LEADS</vt:lpstr>
      <vt:lpstr>GT</vt:lpstr>
      <vt:lpstr>Gifted and Talented</vt:lpstr>
      <vt:lpstr>What is giftedness?</vt:lpstr>
      <vt:lpstr>How do I know if I might be GT?</vt:lpstr>
      <vt:lpstr>The G/T identification of a student can be initiated in 3 ways: </vt:lpstr>
      <vt:lpstr>Vanguard Neighborhood Admission Process </vt:lpstr>
      <vt:lpstr>Magnet</vt:lpstr>
      <vt:lpstr>Wheatley Magnet</vt:lpstr>
      <vt:lpstr> What is the difference between Magnet and Vanguard (G/T)? </vt:lpstr>
      <vt:lpstr>When do I apply for magnet?</vt:lpstr>
      <vt:lpstr>Credit by Exam</vt:lpstr>
      <vt:lpstr>Purpose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leads</dc:title>
  <dc:creator>Steph</dc:creator>
  <cp:lastModifiedBy>HISD</cp:lastModifiedBy>
  <cp:revision>19</cp:revision>
  <dcterms:created xsi:type="dcterms:W3CDTF">2012-09-01T13:29:29Z</dcterms:created>
  <dcterms:modified xsi:type="dcterms:W3CDTF">2012-09-07T16:26:02Z</dcterms:modified>
</cp:coreProperties>
</file>