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7" r:id="rId8"/>
    <p:sldId id="268" r:id="rId9"/>
    <p:sldId id="269" r:id="rId10"/>
    <p:sldId id="270" r:id="rId11"/>
    <p:sldId id="271" r:id="rId12"/>
    <p:sldId id="272" r:id="rId13"/>
    <p:sldId id="273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7"/>
          <p:cNvSpPr/>
          <p:nvPr/>
        </p:nvSpPr>
        <p:spPr>
          <a:xfrm>
            <a:off x="-1588" y="-1588"/>
            <a:ext cx="9145588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57D92-65B5-4248-81CD-F73F49306155}" type="datetimeFigureOut">
              <a:rPr lang="en-US"/>
              <a:pPr>
                <a:defRPr/>
              </a:pPr>
              <a:t>9/6/2012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856A73-6BC0-4F7E-A543-164C871455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07C1B8-5769-434C-8801-FC80197D6A5A}" type="datetimeFigureOut">
              <a:rPr lang="en-US"/>
              <a:pPr>
                <a:defRPr/>
              </a:pPr>
              <a:t>9/6/2012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E969E9-0F20-4215-9392-748232A444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4BCEE0-E5BE-43EB-9169-608F6F162C42}" type="datetimeFigureOut">
              <a:rPr lang="en-US"/>
              <a:pPr>
                <a:defRPr/>
              </a:pPr>
              <a:t>9/6/2012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661533-E0D3-493C-94FA-61C2EEA68A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7FCE49-B2E3-49B4-B93A-54F3EA759116}" type="datetimeFigureOut">
              <a:rPr lang="en-US"/>
              <a:pPr>
                <a:defRPr/>
              </a:pPr>
              <a:t>9/6/2012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325AE7-EB0E-4C7D-AAA1-5FF644A219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/>
          <p:nvPr/>
        </p:nvSpPr>
        <p:spPr>
          <a:xfrm>
            <a:off x="-1588" y="-1588"/>
            <a:ext cx="9145588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ECFD32-C25C-44FB-97A4-E1B745794307}" type="datetimeFigureOut">
              <a:rPr lang="en-US"/>
              <a:pPr>
                <a:defRPr/>
              </a:pPr>
              <a:t>9/6/2012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44DC75-BC84-42A0-ACAE-9F5A3C2B27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5BC30-8314-40AD-A37C-D104FC85BC8F}" type="datetimeFigureOut">
              <a:rPr lang="en-US"/>
              <a:pPr>
                <a:defRPr/>
              </a:pPr>
              <a:t>9/6/2012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9AE98-AEF1-4EBC-9768-A612B93AE0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B8CFA-807C-4599-B71F-B88F78A6CEB9}" type="datetimeFigureOut">
              <a:rPr lang="en-US"/>
              <a:pPr>
                <a:defRPr/>
              </a:pPr>
              <a:t>9/6/2012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C3C32E-B94B-43A2-B0B2-F1673C39E1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6E46A2-CF41-4CFA-9A79-76CFC8ED4688}" type="datetimeFigureOut">
              <a:rPr lang="en-US"/>
              <a:pPr>
                <a:defRPr/>
              </a:pPr>
              <a:t>9/6/2012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A6E9EA-C1B2-48D4-80BA-B54E4856E1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84E13F-C083-45AA-873E-A1BEDC8876A9}" type="datetimeFigureOut">
              <a:rPr lang="en-US"/>
              <a:pPr>
                <a:defRPr/>
              </a:pPr>
              <a:t>9/6/2012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5C77E2-8612-4632-9DF7-109D3DDCC6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7"/>
          <p:cNvSpPr/>
          <p:nvPr/>
        </p:nvSpPr>
        <p:spPr>
          <a:xfrm rot="5400000">
            <a:off x="433388" y="-433388"/>
            <a:ext cx="6858000" cy="7724775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5866B-C8E5-4250-8FF6-3AB3ED1FEFBF}" type="datetimeFigureOut">
              <a:rPr lang="en-US"/>
              <a:pPr>
                <a:defRPr/>
              </a:pPr>
              <a:t>9/6/2012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D0E5DFD4-1721-407B-A6C3-B0EACE3B22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rtlCol="0" anchor="ctr">
            <a:normAutofit/>
          </a:bodyPr>
          <a:lstStyle>
            <a:lvl1pPr algn="r"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8D8094-DEE0-4246-9A6C-B6C2D3843663}" type="datetimeFigureOut">
              <a:rPr lang="en-US"/>
              <a:pPr>
                <a:defRPr/>
              </a:pPr>
              <a:t>9/6/2012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E3D1A-0B8F-4AEC-B8B7-1EDF4080BF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3175" y="5051425"/>
            <a:ext cx="3575050" cy="1806575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588" y="5051425"/>
            <a:ext cx="9145588" cy="180657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325" y="365125"/>
            <a:ext cx="7521575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22325" y="1100138"/>
            <a:ext cx="7521575" cy="357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613" y="5870575"/>
            <a:ext cx="2176462" cy="201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744153E8-000F-4AC3-A620-425D187BE630}" type="datetimeFigureOut">
              <a:rPr lang="en-US"/>
              <a:pPr>
                <a:defRPr/>
              </a:pPr>
              <a:t>9/6/2012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900" y="6284913"/>
            <a:ext cx="4724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cap="all" spc="200" baseline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50" y="6170613"/>
            <a:ext cx="503238" cy="5032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65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C9B01B8A-E1F8-4602-B15A-0B0B9BC2FA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3" r:id="rId2"/>
    <p:sldLayoutId id="2147483745" r:id="rId3"/>
    <p:sldLayoutId id="2147483742" r:id="rId4"/>
    <p:sldLayoutId id="2147483741" r:id="rId5"/>
    <p:sldLayoutId id="2147483740" r:id="rId6"/>
    <p:sldLayoutId id="2147483739" r:id="rId7"/>
    <p:sldLayoutId id="2147483746" r:id="rId8"/>
    <p:sldLayoutId id="2147483747" r:id="rId9"/>
    <p:sldLayoutId id="2147483738" r:id="rId10"/>
    <p:sldLayoutId id="214748373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Arial" charset="0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0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16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2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88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563" y="1730375"/>
            <a:ext cx="5648325" cy="12049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000" dirty="0" smtClean="0"/>
              <a:t>Student leads</a:t>
            </a:r>
            <a:endParaRPr lang="en-US" sz="8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850" y="2470150"/>
            <a:ext cx="6510338" cy="3302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sz="2800" b="1">
                <a:solidFill>
                  <a:schemeClr val="tx2">
                    <a:lumMod val="50000"/>
                  </a:schemeClr>
                </a:solidFill>
              </a:rPr>
              <a:t>Graduation requirements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cap="none" smtClean="0"/>
              <a:t>Physical Education</a:t>
            </a:r>
          </a:p>
        </p:txBody>
      </p:sp>
      <p:sp>
        <p:nvSpPr>
          <p:cNvPr id="22530" name="Content Placeholder 2"/>
          <p:cNvSpPr>
            <a:spLocks noGrp="1"/>
          </p:cNvSpPr>
          <p:nvPr>
            <p:ph idx="4294967295"/>
          </p:nvPr>
        </p:nvSpPr>
        <p:spPr>
          <a:xfrm>
            <a:off x="152400" y="1100138"/>
            <a:ext cx="8763000" cy="3579812"/>
          </a:xfrm>
        </p:spPr>
        <p:txBody>
          <a:bodyPr/>
          <a:lstStyle/>
          <a:p>
            <a:pPr lvl="1" eaLnBrk="1" hangingPunct="1">
              <a:buFont typeface="Arial" charset="0"/>
              <a:buChar char="•"/>
            </a:pPr>
            <a:r>
              <a:rPr lang="en-US" sz="2800" smtClean="0"/>
              <a:t>Seniors require 1.5 credits</a:t>
            </a:r>
          </a:p>
          <a:p>
            <a:pPr lvl="1" eaLnBrk="1" hangingPunct="1">
              <a:buFont typeface="Arial" charset="0"/>
              <a:buChar char="•"/>
            </a:pPr>
            <a:r>
              <a:rPr lang="en-US" sz="2800" smtClean="0"/>
              <a:t>Freshmen, sophomores and juniors require 1 credit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cap="none" smtClean="0"/>
              <a:t>Technology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4294967295"/>
          </p:nvPr>
        </p:nvSpPr>
        <p:spPr>
          <a:xfrm>
            <a:off x="152400" y="1100138"/>
            <a:ext cx="8763000" cy="3579812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n-US" sz="2800" smtClean="0"/>
              <a:t>Seniors, juniors and sophomore require 1 credit to graduation</a:t>
            </a:r>
          </a:p>
          <a:p>
            <a:pPr eaLnBrk="1" hangingPunct="1">
              <a:buFont typeface="Arial" charset="0"/>
              <a:buChar char="•"/>
            </a:pPr>
            <a:r>
              <a:rPr lang="en-US" sz="2800" smtClean="0"/>
              <a:t>Freshmen require 0 credits in technology to graduate</a:t>
            </a:r>
          </a:p>
          <a:p>
            <a:pPr lvl="1" eaLnBrk="1" hangingPunct="1">
              <a:buFont typeface="Arial" charset="0"/>
              <a:buChar char="•"/>
            </a:pPr>
            <a:endParaRPr 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cap="none" smtClean="0"/>
              <a:t>Health</a:t>
            </a:r>
          </a:p>
        </p:txBody>
      </p:sp>
      <p:sp>
        <p:nvSpPr>
          <p:cNvPr id="24578" name="Content Placeholder 2"/>
          <p:cNvSpPr>
            <a:spLocks noGrp="1"/>
          </p:cNvSpPr>
          <p:nvPr>
            <p:ph idx="4294967295"/>
          </p:nvPr>
        </p:nvSpPr>
        <p:spPr>
          <a:xfrm>
            <a:off x="152400" y="1100138"/>
            <a:ext cx="8763000" cy="3579812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n-US" sz="2800" smtClean="0"/>
              <a:t>Seniors, juniors, and sophomores require 0.5 (one half) credit in health to graduate</a:t>
            </a:r>
          </a:p>
          <a:p>
            <a:pPr eaLnBrk="1" hangingPunct="1">
              <a:buFont typeface="Arial" charset="0"/>
              <a:buChar char="•"/>
            </a:pPr>
            <a:r>
              <a:rPr lang="en-US" sz="2800" smtClean="0"/>
              <a:t>Freshmen require 0 credits in health to graduate</a:t>
            </a:r>
          </a:p>
          <a:p>
            <a:pPr lvl="1" eaLnBrk="1" hangingPunct="1">
              <a:buFont typeface="Arial" charset="0"/>
              <a:buChar char="•"/>
            </a:pPr>
            <a:endParaRPr 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cap="none" smtClean="0"/>
              <a:t>Electives</a:t>
            </a:r>
          </a:p>
        </p:txBody>
      </p:sp>
      <p:sp>
        <p:nvSpPr>
          <p:cNvPr id="25602" name="Content Placeholder 2"/>
          <p:cNvSpPr>
            <a:spLocks noGrp="1"/>
          </p:cNvSpPr>
          <p:nvPr>
            <p:ph idx="4294967295"/>
          </p:nvPr>
        </p:nvSpPr>
        <p:spPr>
          <a:xfrm>
            <a:off x="152400" y="1100138"/>
            <a:ext cx="8763000" cy="3579812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n-US" sz="2800" smtClean="0"/>
              <a:t>Seniors require 3.5 elective credits to graduate</a:t>
            </a:r>
          </a:p>
          <a:p>
            <a:pPr eaLnBrk="1" hangingPunct="1">
              <a:buFont typeface="Arial" charset="0"/>
              <a:buChar char="•"/>
            </a:pPr>
            <a:r>
              <a:rPr lang="en-US" sz="2800" smtClean="0"/>
              <a:t>Sophomores and juniors require 4 elective credits to graduate</a:t>
            </a:r>
          </a:p>
          <a:p>
            <a:pPr eaLnBrk="1" hangingPunct="1">
              <a:buFont typeface="Arial" charset="0"/>
              <a:buChar char="•"/>
            </a:pPr>
            <a:r>
              <a:rPr lang="en-US" sz="2800" smtClean="0"/>
              <a:t>Freshmen require 5.5 elective credits to graduate</a:t>
            </a:r>
          </a:p>
          <a:p>
            <a:pPr lvl="1" eaLnBrk="1" hangingPunct="1">
              <a:buFont typeface="Arial" charset="0"/>
              <a:buChar char="•"/>
            </a:pPr>
            <a:endParaRPr 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Graduation requirements</a:t>
            </a:r>
            <a:endParaRPr lang="en-US" dirty="0"/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n-US" sz="3200" smtClean="0"/>
              <a:t>To graduate students must meet the requirements in two areas</a:t>
            </a:r>
          </a:p>
          <a:p>
            <a:pPr lvl="2" eaLnBrk="1" hangingPunct="1">
              <a:buFont typeface="Arial" charset="0"/>
              <a:buChar char="•"/>
            </a:pPr>
            <a:r>
              <a:rPr lang="en-US" sz="3200" smtClean="0"/>
              <a:t>Credits- students must earn credits (by passing classes) </a:t>
            </a:r>
          </a:p>
          <a:p>
            <a:pPr lvl="2" eaLnBrk="1" hangingPunct="1">
              <a:buFont typeface="Arial" charset="0"/>
              <a:buChar char="•"/>
            </a:pPr>
            <a:r>
              <a:rPr lang="en-US" sz="3200" smtClean="0"/>
              <a:t>Tests- students must meet standard on state exams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Changes to requirements</a:t>
            </a:r>
            <a:endParaRPr lang="en-US" dirty="0"/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n-US" sz="3200" smtClean="0"/>
              <a:t>This presentation will focus on the credits you must earn to graduate</a:t>
            </a:r>
          </a:p>
          <a:p>
            <a:pPr eaLnBrk="1" hangingPunct="1">
              <a:buFont typeface="Arial" charset="0"/>
              <a:buChar char="•"/>
            </a:pPr>
            <a:r>
              <a:rPr lang="en-US" sz="3200" smtClean="0"/>
              <a:t>Don’t forget if you take STAAR test that your performance on these exams also affect these grades!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cap="none" smtClean="0"/>
              <a:t>EARNING CREDITS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838200" y="838200"/>
            <a:ext cx="7521575" cy="3579813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n-US" sz="2200" smtClean="0"/>
              <a:t>Because graduation requirements have gone through changes recently, there are 3 sets of graduation requirements. </a:t>
            </a:r>
          </a:p>
          <a:p>
            <a:pPr eaLnBrk="1" hangingPunct="1">
              <a:buFont typeface="Arial" charset="0"/>
              <a:buChar char="•"/>
            </a:pPr>
            <a:r>
              <a:rPr lang="en-US" sz="2200" smtClean="0"/>
              <a:t>The plan a student follows is based on the year the student ENTERED 9</a:t>
            </a:r>
            <a:r>
              <a:rPr lang="en-US" sz="2200" baseline="30000" smtClean="0"/>
              <a:t>th</a:t>
            </a:r>
            <a:r>
              <a:rPr lang="en-US" sz="2200" smtClean="0"/>
              <a:t> grade</a:t>
            </a:r>
          </a:p>
          <a:p>
            <a:pPr eaLnBrk="1" hangingPunct="1">
              <a:buFont typeface="Arial" charset="0"/>
              <a:buChar char="•"/>
            </a:pPr>
            <a:r>
              <a:rPr lang="en-US" sz="2200" smtClean="0"/>
              <a:t>Most graduation plans are identical</a:t>
            </a:r>
          </a:p>
          <a:p>
            <a:pPr eaLnBrk="1" hangingPunct="1">
              <a:buFont typeface="Arial" charset="0"/>
              <a:buChar char="•"/>
            </a:pPr>
            <a:r>
              <a:rPr lang="en-US" sz="2200" smtClean="0"/>
              <a:t>The differences lie in	</a:t>
            </a:r>
          </a:p>
          <a:p>
            <a:pPr marL="742950" lvl="1" indent="-285750" eaLnBrk="1" hangingPunct="1"/>
            <a:r>
              <a:rPr lang="en-US" sz="2200" smtClean="0"/>
              <a:t>Electives</a:t>
            </a:r>
          </a:p>
          <a:p>
            <a:pPr marL="742950" lvl="1" indent="-285750" eaLnBrk="1" hangingPunct="1"/>
            <a:r>
              <a:rPr lang="en-US" sz="2200" smtClean="0"/>
              <a:t>Technology</a:t>
            </a:r>
          </a:p>
          <a:p>
            <a:pPr marL="742950" lvl="1" indent="-285750" eaLnBrk="1" hangingPunct="1"/>
            <a:r>
              <a:rPr lang="en-US" sz="2200" smtClean="0"/>
              <a:t>Physical Education</a:t>
            </a:r>
          </a:p>
          <a:p>
            <a:pPr marL="742950" lvl="1" indent="-285750" eaLnBrk="1" hangingPunct="1"/>
            <a:r>
              <a:rPr lang="en-US" sz="2200" smtClean="0"/>
              <a:t>Health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Graduation requirements</a:t>
            </a:r>
            <a:endParaRPr lang="en-US" dirty="0"/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152400" y="1100138"/>
            <a:ext cx="8763000" cy="3579812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n-US" sz="3200" smtClean="0"/>
              <a:t>Entered 9</a:t>
            </a:r>
            <a:r>
              <a:rPr lang="en-US" sz="3200" baseline="30000" smtClean="0"/>
              <a:t>th</a:t>
            </a:r>
            <a:r>
              <a:rPr lang="en-US" sz="3200" smtClean="0"/>
              <a:t> grade 2009-2010 (Current seniors)</a:t>
            </a:r>
          </a:p>
          <a:p>
            <a:pPr eaLnBrk="1" hangingPunct="1"/>
            <a:endParaRPr lang="en-US" sz="3200" smtClean="0"/>
          </a:p>
          <a:p>
            <a:pPr eaLnBrk="1" hangingPunct="1">
              <a:buFont typeface="Arial" charset="0"/>
              <a:buChar char="•"/>
            </a:pPr>
            <a:r>
              <a:rPr lang="en-US" sz="3200" smtClean="0"/>
              <a:t>Entered 9</a:t>
            </a:r>
            <a:r>
              <a:rPr lang="en-US" sz="3200" baseline="30000" smtClean="0"/>
              <a:t>th</a:t>
            </a:r>
            <a:r>
              <a:rPr lang="en-US" sz="3200" smtClean="0"/>
              <a:t> grade 2010-2011 or 2011-2012 (Current juniors and sophomores)</a:t>
            </a:r>
          </a:p>
          <a:p>
            <a:pPr eaLnBrk="1" hangingPunct="1">
              <a:buFont typeface="Arial" charset="0"/>
              <a:buChar char="•"/>
            </a:pPr>
            <a:endParaRPr lang="en-US" sz="3200" smtClean="0"/>
          </a:p>
          <a:p>
            <a:pPr eaLnBrk="1" hangingPunct="1">
              <a:buFont typeface="Arial" charset="0"/>
              <a:buChar char="•"/>
            </a:pPr>
            <a:r>
              <a:rPr lang="en-US" sz="3200" smtClean="0"/>
              <a:t>Entered 9</a:t>
            </a:r>
            <a:r>
              <a:rPr lang="en-US" sz="3200" baseline="30000" smtClean="0"/>
              <a:t>th</a:t>
            </a:r>
            <a:r>
              <a:rPr lang="en-US" sz="3200" smtClean="0"/>
              <a:t> grade 2012-2013 (current freshmen)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cap="none" smtClean="0"/>
              <a:t>Credits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4294967295"/>
          </p:nvPr>
        </p:nvSpPr>
        <p:spPr>
          <a:xfrm>
            <a:off x="152400" y="1100138"/>
            <a:ext cx="8763000" cy="3579812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n-US" sz="2800" smtClean="0"/>
              <a:t>Students must earn 26 credits to graduate </a:t>
            </a:r>
          </a:p>
          <a:p>
            <a:pPr eaLnBrk="1" hangingPunct="1">
              <a:buFont typeface="Arial" charset="0"/>
              <a:buChar char="•"/>
            </a:pPr>
            <a:r>
              <a:rPr lang="en-US" sz="2800" smtClean="0"/>
              <a:t>Typically you earn half a credit for each semester (semester A and semester B)</a:t>
            </a:r>
          </a:p>
          <a:p>
            <a:pPr eaLnBrk="1" hangingPunct="1">
              <a:buFont typeface="Arial" charset="0"/>
              <a:buChar char="•"/>
            </a:pPr>
            <a:r>
              <a:rPr lang="en-US" sz="2800" smtClean="0"/>
              <a:t>To earn credit, the average must be equal to or greater than 70. </a:t>
            </a:r>
          </a:p>
          <a:p>
            <a:pPr eaLnBrk="1" hangingPunct="1">
              <a:buFont typeface="Arial" charset="0"/>
              <a:buChar char="•"/>
            </a:pPr>
            <a:r>
              <a:rPr lang="en-US" sz="2800" smtClean="0"/>
              <a:t>Each semester, the average is derived from your report card grades and final exam (Freshmen and Sophomores, STAAR EOC will count for 15% of this average)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cap="none" smtClean="0"/>
              <a:t>CORE CLASSES = 16 credits total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838200" y="1371600"/>
          <a:ext cx="2120900" cy="1333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31900"/>
                <a:gridCol w="431800"/>
                <a:gridCol w="457200"/>
              </a:tblGrid>
              <a:tr h="2667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ELA-4 credits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A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B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English 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½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½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English 2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½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½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English 3  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½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½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English 4  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½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½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914400" y="3200400"/>
          <a:ext cx="2120900" cy="125888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31900"/>
                <a:gridCol w="431800"/>
                <a:gridCol w="457200"/>
              </a:tblGrid>
              <a:tr h="571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Math-4 credits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A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B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Alg 1      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½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½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Geom  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½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½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Alg 2 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½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½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Mth Elec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½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½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800600" y="1447800"/>
          <a:ext cx="2120900" cy="1333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31900"/>
                <a:gridCol w="431800"/>
                <a:gridCol w="457200"/>
              </a:tblGrid>
              <a:tr h="2667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Science-4 credits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A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B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Bio      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½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½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Chem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½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½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Physics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½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½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Sci Elec    Sci Elec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½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½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724400" y="3124200"/>
          <a:ext cx="2819400" cy="1600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37616"/>
                <a:gridCol w="574010"/>
                <a:gridCol w="607775"/>
              </a:tblGrid>
              <a:tr h="2667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Soc. Studies-4 credits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A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B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World Geog.  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½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½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World History  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½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½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US History  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½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½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Government 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½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½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Economics 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½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½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cap="none" smtClean="0"/>
              <a:t>Other Requirements= 3.5 credits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838200" y="1371600"/>
          <a:ext cx="2667000" cy="8001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88784"/>
                <a:gridCol w="532766"/>
                <a:gridCol w="545451"/>
              </a:tblGrid>
              <a:tr h="2667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LOTE-2 credits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A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B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½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½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½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½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62000" y="2895600"/>
          <a:ext cx="2667000" cy="533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88784"/>
                <a:gridCol w="532766"/>
                <a:gridCol w="545451"/>
              </a:tblGrid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Fine </a:t>
                      </a:r>
                      <a:r>
                        <a:rPr lang="en-US" sz="1200" u="none" strike="noStrike" dirty="0" smtClean="0">
                          <a:effectLst/>
                        </a:rPr>
                        <a:t>Arts- </a:t>
                      </a:r>
                      <a:r>
                        <a:rPr lang="en-US" sz="1200" u="none" strike="noStrike" dirty="0">
                          <a:effectLst/>
                        </a:rPr>
                        <a:t>1 credit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A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B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½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½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914400" y="4114800"/>
          <a:ext cx="2362200" cy="609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69001"/>
                <a:gridCol w="593199"/>
              </a:tblGrid>
              <a:tr h="36316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Speech: ½ ,½,½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A or B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4643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Comm. App. 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r>
                        <a:rPr lang="en-US" sz="1200" u="none" strike="noStrike" dirty="0" smtClean="0">
                          <a:effectLst/>
                        </a:rPr>
                        <a:t>½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20525" name="TextBox 5"/>
          <p:cNvSpPr txBox="1">
            <a:spLocks noChangeArrowheads="1"/>
          </p:cNvSpPr>
          <p:nvPr/>
        </p:nvSpPr>
        <p:spPr bwMode="auto">
          <a:xfrm>
            <a:off x="5334000" y="2057400"/>
            <a:ext cx="28956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LOTE means Language Other Than English (Spanish or French)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cap="none" smtClean="0"/>
              <a:t>Graduation Requirements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4294967295"/>
          </p:nvPr>
        </p:nvSpPr>
        <p:spPr>
          <a:xfrm>
            <a:off x="152400" y="1100138"/>
            <a:ext cx="8763000" cy="3579812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n-US" sz="2800" smtClean="0"/>
              <a:t>The rest of the graduation requirements vary by the grade level you are in</a:t>
            </a:r>
          </a:p>
          <a:p>
            <a:pPr lvl="1" eaLnBrk="1" hangingPunct="1">
              <a:buFont typeface="Arial" charset="0"/>
              <a:buChar char="•"/>
            </a:pPr>
            <a:endParaRPr 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Custom 1">
      <a:dk1>
        <a:sysClr val="windowText" lastClr="000000"/>
      </a:dk1>
      <a:lt1>
        <a:sysClr val="window" lastClr="FFFFFF"/>
      </a:lt1>
      <a:dk2>
        <a:srgbClr val="8064A2"/>
      </a:dk2>
      <a:lt2>
        <a:srgbClr val="F2DCDB"/>
      </a:lt2>
      <a:accent1>
        <a:srgbClr val="E5B9B7"/>
      </a:accent1>
      <a:accent2>
        <a:srgbClr val="B2A1C7"/>
      </a:accent2>
      <a:accent3>
        <a:srgbClr val="5F497A"/>
      </a:accent3>
      <a:accent4>
        <a:srgbClr val="8064A2"/>
      </a:accent4>
      <a:accent5>
        <a:srgbClr val="3F3151"/>
      </a:accent5>
      <a:accent6>
        <a:srgbClr val="A5A5A5"/>
      </a:accent6>
      <a:hlink>
        <a:srgbClr val="A5A5A5"/>
      </a:hlink>
      <a:folHlink>
        <a:srgbClr val="7F7F7F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151</TotalTime>
  <Words>369</Words>
  <Application>Microsoft Office PowerPoint</Application>
  <PresentationFormat>On-screen Show (4:3)</PresentationFormat>
  <Paragraphs>129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Design Template</vt:lpstr>
      </vt:variant>
      <vt:variant>
        <vt:i4>5</vt:i4>
      </vt:variant>
      <vt:variant>
        <vt:lpstr>Slide Titles</vt:lpstr>
      </vt:variant>
      <vt:variant>
        <vt:i4>13</vt:i4>
      </vt:variant>
    </vt:vector>
  </HeadingPairs>
  <TitlesOfParts>
    <vt:vector size="24" baseType="lpstr">
      <vt:lpstr>Arial</vt:lpstr>
      <vt:lpstr>Franklin Gothic Medium</vt:lpstr>
      <vt:lpstr>Franklin Gothic Book</vt:lpstr>
      <vt:lpstr>Wingdings</vt:lpstr>
      <vt:lpstr>Calibri</vt:lpstr>
      <vt:lpstr>Tunga</vt:lpstr>
      <vt:lpstr>Angles</vt:lpstr>
      <vt:lpstr>Angles</vt:lpstr>
      <vt:lpstr>Angles</vt:lpstr>
      <vt:lpstr>Angles</vt:lpstr>
      <vt:lpstr>Angles</vt:lpstr>
      <vt:lpstr>STUDENT LEADS</vt:lpstr>
      <vt:lpstr>GRADUATION REQUIREMENTS</vt:lpstr>
      <vt:lpstr>CHANGES TO REQUIREMENTS</vt:lpstr>
      <vt:lpstr>EARNING CREDITS</vt:lpstr>
      <vt:lpstr>GRADUATION REQUIREMENTS</vt:lpstr>
      <vt:lpstr>Credits</vt:lpstr>
      <vt:lpstr>CORE CLASSES = 16 credits total</vt:lpstr>
      <vt:lpstr>Other Requirements= 3.5 credits</vt:lpstr>
      <vt:lpstr>Graduation Requirements</vt:lpstr>
      <vt:lpstr>Physical Education</vt:lpstr>
      <vt:lpstr>Technology</vt:lpstr>
      <vt:lpstr>Health</vt:lpstr>
      <vt:lpstr>Electives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Student leads</dc:title>
  <dc:creator>Steph</dc:creator>
  <cp:lastModifiedBy>HISD</cp:lastModifiedBy>
  <cp:revision>22</cp:revision>
  <dcterms:created xsi:type="dcterms:W3CDTF">2012-09-01T13:29:29Z</dcterms:created>
  <dcterms:modified xsi:type="dcterms:W3CDTF">2012-09-06T17:39:46Z</dcterms:modified>
</cp:coreProperties>
</file>