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4814"/>
    <a:srgbClr val="CD202C"/>
    <a:srgbClr val="00A8B9"/>
    <a:srgbClr val="616365"/>
    <a:srgbClr val="5BBBB7"/>
    <a:srgbClr val="A33F1F"/>
    <a:srgbClr val="007A87"/>
    <a:srgbClr val="782327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35" autoAdjust="0"/>
    <p:restoredTop sz="84667" autoAdjust="0"/>
  </p:normalViewPr>
  <p:slideViewPr>
    <p:cSldViewPr snapToGrid="0" snapToObjects="1">
      <p:cViewPr varScale="1">
        <p:scale>
          <a:sx n="61" d="100"/>
          <a:sy n="61" d="100"/>
        </p:scale>
        <p:origin x="-678" y="-84"/>
      </p:cViewPr>
      <p:guideLst>
        <p:guide orient="horz" pos="3886"/>
        <p:guide pos="53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465138"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465138">
              <a:defRPr sz="1200">
                <a:latin typeface="Calibri" pitchFamily="34" charset="0"/>
              </a:defRPr>
            </a:lvl1pPr>
          </a:lstStyle>
          <a:p>
            <a:fld id="{05135B1F-9848-409F-BA03-D8C4E078144D}" type="datetimeFigureOut">
              <a:rPr lang="en-US"/>
              <a:pPr/>
              <a:t>8/29/2012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465138"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465138">
              <a:defRPr sz="1200">
                <a:latin typeface="Calibri" pitchFamily="34" charset="0"/>
              </a:defRPr>
            </a:lvl1pPr>
          </a:lstStyle>
          <a:p>
            <a:fld id="{CE033097-642B-4577-B4A5-4868C2499FC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465138"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465138">
              <a:defRPr sz="1200">
                <a:latin typeface="Calibri" pitchFamily="34" charset="0"/>
              </a:defRPr>
            </a:lvl1pPr>
          </a:lstStyle>
          <a:p>
            <a:fld id="{5AEFE022-BFD3-491E-B057-62727996D04B}" type="datetimeFigureOut">
              <a:rPr lang="en-US"/>
              <a:pPr/>
              <a:t>8/29/2012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465138"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465138">
              <a:defRPr sz="1200">
                <a:latin typeface="Calibri" pitchFamily="34" charset="0"/>
              </a:defRPr>
            </a:lvl1pPr>
          </a:lstStyle>
          <a:p>
            <a:fld id="{DC557FF4-A4D5-44A1-ACA4-7A721F1DD31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3 Strategies:</a:t>
            </a: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Planner/Assignment book</a:t>
            </a: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To-Do List</a:t>
            </a: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Goal tracking</a:t>
            </a:r>
            <a:endParaRPr lang="en-US" dirty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BCBCC8-28E3-45CC-88FB-C35A54D949F8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Discuss the following review questions.</a:t>
            </a: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364C2C-32A3-4474-A7FA-6D1C8B9C3E7B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CAFDB8-6AE3-4DF7-9C64-322B49D9A2D5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Studying is important for being successful outside of class, but there are also some things you can do to help you be a successful student in the class. 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3AF831-7FF3-4A75-99A0-4E84A2B3A794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Distribute the Dear Counselor handout. Read aloud with the students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C52645-077F-4253-833B-72744D282D28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Go through the counselor’s response with the students.</a:t>
            </a:r>
          </a:p>
          <a:p>
            <a:pPr>
              <a:spcBef>
                <a:spcPct val="0"/>
              </a:spcBef>
            </a:pPr>
            <a:r>
              <a:rPr lang="en-US" smtClean="0"/>
              <a:t>Discuss: How can you use those tips in high school classes?</a:t>
            </a: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7C5A6F-4E8B-4126-A1C8-A4F765896C5B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Distribute the “Improving Listening Skills” handout.</a:t>
            </a: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8B9509-50BD-4F05-B48A-3CCEC0A81934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You should have a dot somewhere on the i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1F93EC-094D-4195-94EA-45B6059CA1BC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45F0D1-94FB-4585-9B73-82BC2E979121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Remember, college is different than high school. In high school you have people constantly offering you help – offering tutoring sessions, scheduling counselor visits, calling your home. In college, if you need help, you have to seek it out.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B53A08-0080-4B90-8C7E-D3D8F63719FE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Discuss the questions above with students. If they are unsure of a response, offer suggestions that are relevant to your school. You may even want to prepare a list of resources or direct students to a list of resources available in your school.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0254E7-D19A-4FA7-AC1B-B487132C1354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9"/>
          <p:cNvSpPr/>
          <p:nvPr userDrawn="1"/>
        </p:nvSpPr>
        <p:spPr>
          <a:xfrm flipH="1">
            <a:off x="2638425" y="3505200"/>
            <a:ext cx="6272213" cy="3119438"/>
          </a:xfrm>
          <a:prstGeom prst="round2DiagRect">
            <a:avLst>
              <a:gd name="adj1" fmla="val 23103"/>
              <a:gd name="adj2" fmla="val 0"/>
            </a:avLst>
          </a:prstGeom>
          <a:solidFill>
            <a:srgbClr val="00A8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ound Diagonal Corner Rectangle 15"/>
          <p:cNvSpPr/>
          <p:nvPr userDrawn="1"/>
        </p:nvSpPr>
        <p:spPr>
          <a:xfrm>
            <a:off x="2638425" y="257175"/>
            <a:ext cx="1730375" cy="1041400"/>
          </a:xfrm>
          <a:prstGeom prst="round2DiagRect">
            <a:avLst>
              <a:gd name="adj1" fmla="val 38334"/>
              <a:gd name="adj2" fmla="val 0"/>
            </a:avLst>
          </a:prstGeom>
          <a:solidFill>
            <a:srgbClr val="DD48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ound Diagonal Corner Rectangle 19"/>
          <p:cNvSpPr/>
          <p:nvPr userDrawn="1"/>
        </p:nvSpPr>
        <p:spPr>
          <a:xfrm flipH="1">
            <a:off x="238125" y="4951413"/>
            <a:ext cx="1081088" cy="1065212"/>
          </a:xfrm>
          <a:prstGeom prst="round2DiagRect">
            <a:avLst>
              <a:gd name="adj1" fmla="val 23103"/>
              <a:gd name="adj2" fmla="val 0"/>
            </a:avLst>
          </a:prstGeom>
          <a:solidFill>
            <a:srgbClr val="5BB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ound Diagonal Corner Rectangle 20"/>
          <p:cNvSpPr/>
          <p:nvPr userDrawn="1"/>
        </p:nvSpPr>
        <p:spPr>
          <a:xfrm>
            <a:off x="1479550" y="4951413"/>
            <a:ext cx="992188" cy="1065212"/>
          </a:xfrm>
          <a:prstGeom prst="round2DiagRect">
            <a:avLst>
              <a:gd name="adj1" fmla="val 23787"/>
              <a:gd name="adj2" fmla="val 0"/>
            </a:avLst>
          </a:prstGeom>
          <a:solidFill>
            <a:srgbClr val="CD20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Picture 2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42875" y="6124575"/>
            <a:ext cx="2382838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907343" y="3721099"/>
            <a:ext cx="5663766" cy="863600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algn="l">
              <a:defRPr sz="28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4"/>
          <p:cNvSpPr>
            <a:spLocks noGrp="1"/>
          </p:cNvSpPr>
          <p:nvPr>
            <p:ph sz="quarter" idx="13"/>
          </p:nvPr>
        </p:nvSpPr>
        <p:spPr>
          <a:xfrm>
            <a:off x="2907343" y="4775200"/>
            <a:ext cx="5663766" cy="3556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 sz="2000" b="1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2" name="Content Placeholder 4"/>
          <p:cNvSpPr>
            <a:spLocks noGrp="1"/>
          </p:cNvSpPr>
          <p:nvPr>
            <p:ph sz="quarter" idx="14"/>
          </p:nvPr>
        </p:nvSpPr>
        <p:spPr>
          <a:xfrm>
            <a:off x="2907344" y="5137150"/>
            <a:ext cx="5663766" cy="64135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 sz="200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5" name="Content Placeholder 4"/>
          <p:cNvSpPr>
            <a:spLocks noGrp="1"/>
          </p:cNvSpPr>
          <p:nvPr>
            <p:ph sz="quarter" idx="15"/>
          </p:nvPr>
        </p:nvSpPr>
        <p:spPr>
          <a:xfrm>
            <a:off x="2907344" y="5854700"/>
            <a:ext cx="5663766" cy="27305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 sz="160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Diagonal Corner Rectangle 14"/>
          <p:cNvSpPr/>
          <p:nvPr userDrawn="1"/>
        </p:nvSpPr>
        <p:spPr>
          <a:xfrm flipH="1">
            <a:off x="255588" y="6367463"/>
            <a:ext cx="301625" cy="261937"/>
          </a:xfrm>
          <a:prstGeom prst="round2DiagRect">
            <a:avLst>
              <a:gd name="adj1" fmla="val 23103"/>
              <a:gd name="adj2" fmla="val 0"/>
            </a:avLst>
          </a:prstGeom>
          <a:solidFill>
            <a:srgbClr val="00A8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2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66000" y="6283325"/>
            <a:ext cx="1662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 Diagonal Corner Rectangle 11"/>
          <p:cNvSpPr/>
          <p:nvPr userDrawn="1"/>
        </p:nvSpPr>
        <p:spPr>
          <a:xfrm>
            <a:off x="7805738" y="1185863"/>
            <a:ext cx="620712" cy="342900"/>
          </a:xfrm>
          <a:prstGeom prst="round2DiagRect">
            <a:avLst>
              <a:gd name="adj1" fmla="val 36964"/>
              <a:gd name="adj2" fmla="val 0"/>
            </a:avLst>
          </a:prstGeom>
          <a:solidFill>
            <a:srgbClr val="5BB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8" name="Round Diagonal Corner Rectangle 13"/>
          <p:cNvSpPr/>
          <p:nvPr userDrawn="1"/>
        </p:nvSpPr>
        <p:spPr>
          <a:xfrm flipH="1">
            <a:off x="8494713" y="1185863"/>
            <a:ext cx="501650" cy="746125"/>
          </a:xfrm>
          <a:prstGeom prst="round2DiagRect">
            <a:avLst>
              <a:gd name="adj1" fmla="val 33155"/>
              <a:gd name="adj2" fmla="val 0"/>
            </a:avLst>
          </a:prstGeom>
          <a:solidFill>
            <a:srgbClr val="DD48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16" name="Content Placeholder 4"/>
          <p:cNvSpPr>
            <a:spLocks noGrp="1"/>
          </p:cNvSpPr>
          <p:nvPr>
            <p:ph sz="quarter" idx="13"/>
          </p:nvPr>
        </p:nvSpPr>
        <p:spPr>
          <a:xfrm>
            <a:off x="423333" y="1613428"/>
            <a:ext cx="8280930" cy="909637"/>
          </a:xfrm>
          <a:prstGeom prst="rect">
            <a:avLst/>
          </a:prstGeom>
        </p:spPr>
        <p:txBody>
          <a:bodyPr vert="horz" rIns="27432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 sz="2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23333" y="296108"/>
            <a:ext cx="7128934" cy="113898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defRPr sz="3600">
                <a:solidFill>
                  <a:srgbClr val="00A8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23863" y="2794000"/>
            <a:ext cx="8280400" cy="33734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201613" y="6351588"/>
            <a:ext cx="395287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438D699-4B71-492E-8118-1ED73E5C27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A6EE541-36FC-4F4A-8B56-05BE573F997C}" type="datetimeFigureOut">
              <a:rPr lang="en-US"/>
              <a:pPr>
                <a:defRPr/>
              </a:pPr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B8F5800-9524-4714-8E36-325B388197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 Diagonal Corner Rectangle 2"/>
          <p:cNvSpPr/>
          <p:nvPr userDrawn="1"/>
        </p:nvSpPr>
        <p:spPr>
          <a:xfrm flipH="1">
            <a:off x="111125" y="92075"/>
            <a:ext cx="8940800" cy="6664325"/>
          </a:xfrm>
          <a:prstGeom prst="round2DiagRect">
            <a:avLst/>
          </a:prstGeom>
          <a:solidFill>
            <a:srgbClr val="CD20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pic>
        <p:nvPicPr>
          <p:cNvPr id="4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08800" y="6024563"/>
            <a:ext cx="16049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09624" y="846137"/>
            <a:ext cx="7556501" cy="665163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-301752" algn="l">
              <a:buFontTx/>
              <a:buBlip>
                <a:blip r:embed="rId3"/>
              </a:buBlip>
              <a:defRPr sz="36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 Diagonal Corner Rectangle 2"/>
          <p:cNvSpPr/>
          <p:nvPr userDrawn="1"/>
        </p:nvSpPr>
        <p:spPr>
          <a:xfrm flipH="1">
            <a:off x="111125" y="92075"/>
            <a:ext cx="8940800" cy="6664325"/>
          </a:xfrm>
          <a:prstGeom prst="round2DiagRect">
            <a:avLst/>
          </a:prstGeom>
          <a:solidFill>
            <a:srgbClr val="5BB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08800" y="6024563"/>
            <a:ext cx="16049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09624" y="846137"/>
            <a:ext cx="7556501" cy="665163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-301752" algn="l">
              <a:buFontTx/>
              <a:buBlip>
                <a:blip r:embed="rId3"/>
              </a:buBlip>
              <a:defRPr sz="36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 Diagonal Corner Rectangle 2"/>
          <p:cNvSpPr/>
          <p:nvPr userDrawn="1"/>
        </p:nvSpPr>
        <p:spPr>
          <a:xfrm flipH="1">
            <a:off x="111125" y="92075"/>
            <a:ext cx="8940800" cy="6664325"/>
          </a:xfrm>
          <a:prstGeom prst="round2DiagRect">
            <a:avLst/>
          </a:prstGeom>
          <a:solidFill>
            <a:srgbClr val="DD48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08800" y="6024563"/>
            <a:ext cx="16049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624" y="846137"/>
            <a:ext cx="7556501" cy="665163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-301752" algn="l">
              <a:buFontTx/>
              <a:buBlip>
                <a:blip r:embed="rId3"/>
              </a:buBlip>
              <a:defRPr sz="36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10"/>
          <p:cNvSpPr/>
          <p:nvPr userDrawn="1"/>
        </p:nvSpPr>
        <p:spPr>
          <a:xfrm flipH="1">
            <a:off x="255588" y="6367463"/>
            <a:ext cx="301625" cy="261937"/>
          </a:xfrm>
          <a:prstGeom prst="round2DiagRect">
            <a:avLst>
              <a:gd name="adj1" fmla="val 23103"/>
              <a:gd name="adj2" fmla="val 0"/>
            </a:avLst>
          </a:prstGeom>
          <a:solidFill>
            <a:srgbClr val="00A8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ound Diagonal Corner Rectangle 9"/>
          <p:cNvSpPr/>
          <p:nvPr userDrawn="1"/>
        </p:nvSpPr>
        <p:spPr>
          <a:xfrm>
            <a:off x="7805738" y="1185863"/>
            <a:ext cx="620712" cy="342900"/>
          </a:xfrm>
          <a:prstGeom prst="round2DiagRect">
            <a:avLst>
              <a:gd name="adj1" fmla="val 36964"/>
              <a:gd name="adj2" fmla="val 0"/>
            </a:avLst>
          </a:prstGeom>
          <a:solidFill>
            <a:srgbClr val="5BB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7" name="Round Diagonal Corner Rectangle 13"/>
          <p:cNvSpPr/>
          <p:nvPr userDrawn="1"/>
        </p:nvSpPr>
        <p:spPr>
          <a:xfrm flipH="1">
            <a:off x="8494713" y="1185863"/>
            <a:ext cx="501650" cy="746125"/>
          </a:xfrm>
          <a:prstGeom prst="round2DiagRect">
            <a:avLst>
              <a:gd name="adj1" fmla="val 33155"/>
              <a:gd name="adj2" fmla="val 0"/>
            </a:avLst>
          </a:prstGeom>
          <a:solidFill>
            <a:srgbClr val="DD48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pic>
        <p:nvPicPr>
          <p:cNvPr id="8" name="Picture 1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66000" y="6283325"/>
            <a:ext cx="1662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333" y="296108"/>
            <a:ext cx="7128934" cy="1138980"/>
          </a:xfrm>
          <a:prstGeom prst="rect">
            <a:avLst/>
          </a:prstGeom>
        </p:spPr>
        <p:txBody>
          <a:bodyPr lIns="91440" tIns="91440" rIns="91440" bIns="91440" anchor="b" anchorCtr="0">
            <a:noAutofit/>
          </a:bodyPr>
          <a:lstStyle>
            <a:lvl1pPr algn="l">
              <a:defRPr sz="3600">
                <a:solidFill>
                  <a:srgbClr val="00A8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23332" y="1630362"/>
            <a:ext cx="8280931" cy="4529137"/>
          </a:xfrm>
          <a:prstGeom prst="rect">
            <a:avLst/>
          </a:prstGeom>
        </p:spPr>
        <p:txBody>
          <a:bodyPr vert="horz" rIns="27432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201613" y="6351588"/>
            <a:ext cx="395287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70ADE44-FF55-4587-B664-35095CA0AE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Diagonal Corner Rectangle 13"/>
          <p:cNvSpPr/>
          <p:nvPr userDrawn="1"/>
        </p:nvSpPr>
        <p:spPr>
          <a:xfrm flipH="1">
            <a:off x="255588" y="6367463"/>
            <a:ext cx="301625" cy="261937"/>
          </a:xfrm>
          <a:prstGeom prst="round2DiagRect">
            <a:avLst>
              <a:gd name="adj1" fmla="val 23103"/>
              <a:gd name="adj2" fmla="val 0"/>
            </a:avLst>
          </a:prstGeom>
          <a:solidFill>
            <a:srgbClr val="00A8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2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66000" y="6283325"/>
            <a:ext cx="1662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 Diagonal Corner Rectangle 10"/>
          <p:cNvSpPr/>
          <p:nvPr userDrawn="1"/>
        </p:nvSpPr>
        <p:spPr>
          <a:xfrm>
            <a:off x="7805738" y="1185863"/>
            <a:ext cx="620712" cy="342900"/>
          </a:xfrm>
          <a:prstGeom prst="round2DiagRect">
            <a:avLst>
              <a:gd name="adj1" fmla="val 36964"/>
              <a:gd name="adj2" fmla="val 0"/>
            </a:avLst>
          </a:prstGeom>
          <a:solidFill>
            <a:srgbClr val="5BB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8" name="Round Diagonal Corner Rectangle 12"/>
          <p:cNvSpPr/>
          <p:nvPr userDrawn="1"/>
        </p:nvSpPr>
        <p:spPr>
          <a:xfrm flipH="1">
            <a:off x="8494713" y="1185863"/>
            <a:ext cx="501650" cy="746125"/>
          </a:xfrm>
          <a:prstGeom prst="round2DiagRect">
            <a:avLst>
              <a:gd name="adj1" fmla="val 33155"/>
              <a:gd name="adj2" fmla="val 0"/>
            </a:avLst>
          </a:prstGeom>
          <a:solidFill>
            <a:srgbClr val="DD48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6399" y="1630363"/>
            <a:ext cx="8297863" cy="4537075"/>
          </a:xfrm>
          <a:prstGeom prst="rect">
            <a:avLst/>
          </a:prstGeom>
        </p:spPr>
        <p:txBody>
          <a:bodyPr vert="horz" lIns="91440" rIns="274320"/>
          <a:lstStyle>
            <a:lvl1pPr marL="228600" indent="-228600">
              <a:buClr>
                <a:schemeClr val="tx1"/>
              </a:buClr>
              <a:buSzPct val="120000"/>
              <a:buFontTx/>
              <a:buBlip>
                <a:blip r:embed="rId3"/>
              </a:buBlip>
              <a:defRPr sz="2800" baseline="0"/>
            </a:lvl1pPr>
            <a:lvl2pPr marL="742950" indent="-285750">
              <a:buClr>
                <a:schemeClr val="tx1"/>
              </a:buClr>
              <a:buSzPct val="120000"/>
              <a:buFont typeface="Lucida Grande"/>
              <a:buChar char="-"/>
              <a:defRPr sz="2400" baseline="0"/>
            </a:lvl2pPr>
            <a:lvl3pPr marL="1261872" indent="-256032">
              <a:spcBef>
                <a:spcPts val="600"/>
              </a:spcBef>
              <a:buClr>
                <a:schemeClr val="tx1"/>
              </a:buClr>
              <a:buSzPct val="120000"/>
              <a:buFont typeface="Arial"/>
              <a:buChar char="•"/>
              <a:defRPr sz="2000" baseline="0"/>
            </a:lvl3pPr>
            <a:lvl4pPr marL="1600200" indent="-228600">
              <a:buClr>
                <a:schemeClr val="tx1"/>
              </a:buClr>
              <a:buSzPct val="120000"/>
              <a:buFontTx/>
              <a:buBlip>
                <a:blip r:embed="rId4"/>
              </a:buBlip>
              <a:defRPr sz="2400"/>
            </a:lvl4pPr>
            <a:lvl5pPr marL="2057400" indent="-228600">
              <a:buClr>
                <a:schemeClr val="tx1"/>
              </a:buClr>
              <a:buSzPct val="120000"/>
              <a:buFontTx/>
              <a:buBlip>
                <a:blip r:embed="rId5"/>
              </a:buBlip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23333" y="296108"/>
            <a:ext cx="7128934" cy="113898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defRPr sz="3600">
                <a:solidFill>
                  <a:srgbClr val="00A8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201613" y="6351588"/>
            <a:ext cx="395287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DDA4B12-D317-4DFA-9BFC-8BEFB33A8A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Diagonal Corner Rectangle 16"/>
          <p:cNvSpPr/>
          <p:nvPr userDrawn="1"/>
        </p:nvSpPr>
        <p:spPr>
          <a:xfrm flipH="1">
            <a:off x="255588" y="6367463"/>
            <a:ext cx="301625" cy="261937"/>
          </a:xfrm>
          <a:prstGeom prst="round2DiagRect">
            <a:avLst>
              <a:gd name="adj1" fmla="val 23103"/>
              <a:gd name="adj2" fmla="val 0"/>
            </a:avLst>
          </a:prstGeom>
          <a:solidFill>
            <a:srgbClr val="00A8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2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66000" y="6283325"/>
            <a:ext cx="1662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 Diagonal Corner Rectangle 11"/>
          <p:cNvSpPr/>
          <p:nvPr userDrawn="1"/>
        </p:nvSpPr>
        <p:spPr>
          <a:xfrm>
            <a:off x="7805738" y="1185863"/>
            <a:ext cx="620712" cy="342900"/>
          </a:xfrm>
          <a:prstGeom prst="round2DiagRect">
            <a:avLst>
              <a:gd name="adj1" fmla="val 36964"/>
              <a:gd name="adj2" fmla="val 0"/>
            </a:avLst>
          </a:prstGeom>
          <a:solidFill>
            <a:srgbClr val="5BB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8" name="Round Diagonal Corner Rectangle 13"/>
          <p:cNvSpPr/>
          <p:nvPr userDrawn="1"/>
        </p:nvSpPr>
        <p:spPr>
          <a:xfrm flipH="1">
            <a:off x="8494713" y="1185863"/>
            <a:ext cx="501650" cy="746125"/>
          </a:xfrm>
          <a:prstGeom prst="round2DiagRect">
            <a:avLst>
              <a:gd name="adj1" fmla="val 33155"/>
              <a:gd name="adj2" fmla="val 0"/>
            </a:avLst>
          </a:prstGeom>
          <a:solidFill>
            <a:srgbClr val="DD48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6400" y="1630363"/>
            <a:ext cx="8297863" cy="4537074"/>
          </a:xfrm>
          <a:prstGeom prst="rect">
            <a:avLst/>
          </a:prstGeom>
        </p:spPr>
        <p:txBody>
          <a:bodyPr vert="horz" rIns="274320"/>
          <a:lstStyle>
            <a:lvl1pPr marL="548640" indent="-457200">
              <a:spcAft>
                <a:spcPts val="600"/>
              </a:spcAft>
              <a:buClr>
                <a:srgbClr val="00A8B9"/>
              </a:buClr>
              <a:buSzPct val="100000"/>
              <a:buFont typeface="+mj-lt"/>
              <a:buAutoNum type="arabicParenR"/>
              <a:defRPr sz="2400" baseline="0"/>
            </a:lvl1pPr>
            <a:lvl2pPr marL="914400" indent="-457200">
              <a:spcAft>
                <a:spcPts val="600"/>
              </a:spcAft>
              <a:buClr>
                <a:srgbClr val="5BBBB7"/>
              </a:buClr>
              <a:buSzPct val="100000"/>
              <a:buFont typeface="+mj-lt"/>
              <a:buAutoNum type="arabicParenR"/>
              <a:defRPr sz="2400">
                <a:solidFill>
                  <a:schemeClr val="tx1"/>
                </a:solidFill>
              </a:defRPr>
            </a:lvl2pPr>
            <a:lvl3pPr marL="1371600" indent="-457200">
              <a:buSzPct val="100000"/>
              <a:buFont typeface="+mj-lt"/>
              <a:buAutoNum type="arabicParenR"/>
              <a:defRPr sz="2400"/>
            </a:lvl3pPr>
            <a:lvl4pPr marL="1828800" indent="-457200">
              <a:buSzPct val="100000"/>
              <a:buFont typeface="+mj-lt"/>
              <a:buAutoNum type="arabicParenR"/>
              <a:defRPr sz="2400"/>
            </a:lvl4pPr>
            <a:lvl5pPr marL="2286000" indent="-457200">
              <a:buSzPct val="100000"/>
              <a:buFont typeface="+mj-lt"/>
              <a:buAutoNum type="arabicParenR"/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23333" y="296108"/>
            <a:ext cx="7128934" cy="113898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defRPr sz="3600">
                <a:solidFill>
                  <a:srgbClr val="00A8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201613" y="6351588"/>
            <a:ext cx="395287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0783A57-9402-44EF-B97D-3678593CA8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 Diagonal Corner Rectangle 14"/>
          <p:cNvSpPr/>
          <p:nvPr userDrawn="1"/>
        </p:nvSpPr>
        <p:spPr>
          <a:xfrm flipH="1">
            <a:off x="255588" y="6367463"/>
            <a:ext cx="301625" cy="261937"/>
          </a:xfrm>
          <a:prstGeom prst="round2DiagRect">
            <a:avLst>
              <a:gd name="adj1" fmla="val 23103"/>
              <a:gd name="adj2" fmla="val 0"/>
            </a:avLst>
          </a:prstGeom>
          <a:solidFill>
            <a:srgbClr val="00A8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66000" y="6283325"/>
            <a:ext cx="1662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 Diagonal Corner Rectangle 10"/>
          <p:cNvSpPr/>
          <p:nvPr userDrawn="1"/>
        </p:nvSpPr>
        <p:spPr>
          <a:xfrm>
            <a:off x="7805738" y="1185863"/>
            <a:ext cx="620712" cy="342900"/>
          </a:xfrm>
          <a:prstGeom prst="round2DiagRect">
            <a:avLst>
              <a:gd name="adj1" fmla="val 36964"/>
              <a:gd name="adj2" fmla="val 0"/>
            </a:avLst>
          </a:prstGeom>
          <a:solidFill>
            <a:srgbClr val="5BB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6" name="Round Diagonal Corner Rectangle 12"/>
          <p:cNvSpPr/>
          <p:nvPr userDrawn="1"/>
        </p:nvSpPr>
        <p:spPr>
          <a:xfrm flipH="1">
            <a:off x="8494713" y="1185863"/>
            <a:ext cx="501650" cy="746125"/>
          </a:xfrm>
          <a:prstGeom prst="round2DiagRect">
            <a:avLst>
              <a:gd name="adj1" fmla="val 33155"/>
              <a:gd name="adj2" fmla="val 0"/>
            </a:avLst>
          </a:prstGeom>
          <a:solidFill>
            <a:srgbClr val="DD48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23333" y="296108"/>
            <a:ext cx="7128934" cy="113898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defRPr sz="3600">
                <a:solidFill>
                  <a:srgbClr val="00A8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01613" y="6351588"/>
            <a:ext cx="395287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FF6353A-8F14-4C53-A464-9327B9EDA6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14"/>
          <p:cNvSpPr/>
          <p:nvPr userDrawn="1"/>
        </p:nvSpPr>
        <p:spPr>
          <a:xfrm flipH="1">
            <a:off x="255588" y="6367463"/>
            <a:ext cx="301625" cy="261937"/>
          </a:xfrm>
          <a:prstGeom prst="round2DiagRect">
            <a:avLst>
              <a:gd name="adj1" fmla="val 23103"/>
              <a:gd name="adj2" fmla="val 0"/>
            </a:avLst>
          </a:prstGeom>
          <a:solidFill>
            <a:srgbClr val="00A8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2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66000" y="6283325"/>
            <a:ext cx="1662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 Diagonal Corner Rectangle 11"/>
          <p:cNvSpPr/>
          <p:nvPr userDrawn="1"/>
        </p:nvSpPr>
        <p:spPr>
          <a:xfrm>
            <a:off x="7805738" y="1185863"/>
            <a:ext cx="620712" cy="342900"/>
          </a:xfrm>
          <a:prstGeom prst="round2DiagRect">
            <a:avLst>
              <a:gd name="adj1" fmla="val 36964"/>
              <a:gd name="adj2" fmla="val 0"/>
            </a:avLst>
          </a:prstGeom>
          <a:solidFill>
            <a:srgbClr val="5BB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7" name="Round Diagonal Corner Rectangle 13"/>
          <p:cNvSpPr/>
          <p:nvPr userDrawn="1"/>
        </p:nvSpPr>
        <p:spPr>
          <a:xfrm flipH="1">
            <a:off x="8494713" y="1185863"/>
            <a:ext cx="501650" cy="746125"/>
          </a:xfrm>
          <a:prstGeom prst="round2DiagRect">
            <a:avLst>
              <a:gd name="adj1" fmla="val 33155"/>
              <a:gd name="adj2" fmla="val 0"/>
            </a:avLst>
          </a:prstGeom>
          <a:solidFill>
            <a:srgbClr val="DD48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16" name="Content Placeholder 4"/>
          <p:cNvSpPr>
            <a:spLocks noGrp="1"/>
          </p:cNvSpPr>
          <p:nvPr>
            <p:ph sz="quarter" idx="13"/>
          </p:nvPr>
        </p:nvSpPr>
        <p:spPr>
          <a:xfrm>
            <a:off x="4774377" y="1630362"/>
            <a:ext cx="3929886" cy="4537075"/>
          </a:xfrm>
          <a:prstGeom prst="rect">
            <a:avLst/>
          </a:prstGeom>
        </p:spPr>
        <p:txBody>
          <a:bodyPr vert="horz" rIns="27432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 sz="2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23333" y="296108"/>
            <a:ext cx="7128934" cy="113898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defRPr sz="3600">
                <a:solidFill>
                  <a:srgbClr val="00A8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201613" y="6351588"/>
            <a:ext cx="395287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F14B484F-CF40-4CAD-B49C-3368427EE1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office.microsoft.com/en-us/images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 bwMode="auto">
          <a:xfrm>
            <a:off x="2820988" y="3573463"/>
            <a:ext cx="6005512" cy="863600"/>
          </a:xfrm>
          <a:noFill/>
          <a:ln>
            <a:miter lim="800000"/>
            <a:headEnd/>
            <a:tailEnd/>
          </a:ln>
        </p:spPr>
        <p:txBody>
          <a:bodyPr vert="horz" numCol="1" compatLnSpc="1">
            <a:prstTxWarp prst="textNoShape">
              <a:avLst/>
            </a:prstTxWarp>
          </a:bodyPr>
          <a:lstStyle/>
          <a:p>
            <a:r>
              <a:rPr lang="en-US" sz="4000" b="1" smtClean="0">
                <a:cs typeface="Times New Roman" pitchFamily="18" charset="0"/>
              </a:rPr>
              <a:t>Be Successful in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827338" y="5565775"/>
            <a:ext cx="5873750" cy="3556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buFont typeface="Arial" charset="0"/>
              <a:buNone/>
            </a:pPr>
            <a:endParaRPr lang="en-US" smtClean="0">
              <a:solidFill>
                <a:srgbClr val="000000"/>
              </a:solidFill>
            </a:endParaRPr>
          </a:p>
          <a:p>
            <a:pPr fontAlgn="base">
              <a:buFont typeface="Arial" charset="0"/>
              <a:buNone/>
            </a:pP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Font typeface="Arial" charset="0"/>
              <a:buNone/>
            </a:pPr>
            <a:r>
              <a:rPr lang="en-US" sz="2800" smtClean="0">
                <a:cs typeface="Times New Roman" pitchFamily="18" charset="0"/>
              </a:rPr>
              <a:t>Student Leads</a:t>
            </a:r>
          </a:p>
          <a:p>
            <a:pPr fontAlgn="base">
              <a:buFont typeface="Arial" charset="0"/>
              <a:buNone/>
            </a:pPr>
            <a:r>
              <a:rPr lang="en-US" sz="2800" smtClean="0">
                <a:cs typeface="Times New Roman" pitchFamily="18" charset="0"/>
              </a:rPr>
              <a:t>Skills Needed for Post Secondary Success</a:t>
            </a:r>
          </a:p>
        </p:txBody>
      </p:sp>
      <p:sp>
        <p:nvSpPr>
          <p:cNvPr id="6" name="Round Diagonal Corner Rectangle 5"/>
          <p:cNvSpPr>
            <a:spLocks noChangeAspect="1"/>
          </p:cNvSpPr>
          <p:nvPr/>
        </p:nvSpPr>
        <p:spPr>
          <a:xfrm flipH="1">
            <a:off x="4546600" y="257175"/>
            <a:ext cx="4367213" cy="3067050"/>
          </a:xfrm>
          <a:prstGeom prst="round2DiagRect">
            <a:avLst>
              <a:gd name="adj1" fmla="val 0"/>
              <a:gd name="adj2" fmla="val 23562"/>
            </a:avLst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ound Diagonal Corner Rectangle 6"/>
          <p:cNvSpPr/>
          <p:nvPr/>
        </p:nvSpPr>
        <p:spPr>
          <a:xfrm flipH="1">
            <a:off x="2638425" y="1473200"/>
            <a:ext cx="1741488" cy="1854200"/>
          </a:xfrm>
          <a:prstGeom prst="round2DiagRect">
            <a:avLst>
              <a:gd name="adj1" fmla="val 27176"/>
              <a:gd name="adj2" fmla="val 0"/>
            </a:avLst>
          </a:prstGeom>
          <a:blipFill rotWithShape="0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ound Diagonal Corner Rectangle 7"/>
          <p:cNvSpPr>
            <a:spLocks noChangeAspect="1"/>
          </p:cNvSpPr>
          <p:nvPr/>
        </p:nvSpPr>
        <p:spPr>
          <a:xfrm>
            <a:off x="238125" y="244475"/>
            <a:ext cx="2225675" cy="4530725"/>
          </a:xfrm>
          <a:prstGeom prst="round2DiagRect">
            <a:avLst>
              <a:gd name="adj1" fmla="val 29858"/>
              <a:gd name="adj2" fmla="val 0"/>
            </a:avLst>
          </a:prstGeom>
          <a:blipFill rotWithShape="1">
            <a:blip r:embed="rId4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mtClean="0"/>
              <a:t>Answer – Box 3</a:t>
            </a:r>
          </a:p>
        </p:txBody>
      </p:sp>
      <p:pic>
        <p:nvPicPr>
          <p:cNvPr id="30722" name="Picture 3"/>
          <p:cNvPicPr>
            <a:picLocks noChangeAspect="1" noChangeArrowheads="1"/>
          </p:cNvPicPr>
          <p:nvPr/>
        </p:nvPicPr>
        <p:blipFill>
          <a:blip r:embed="rId2"/>
          <a:srcRect t="48038" r="49474"/>
          <a:stretch>
            <a:fillRect/>
          </a:stretch>
        </p:blipFill>
        <p:spPr bwMode="auto">
          <a:xfrm>
            <a:off x="1219200" y="2286000"/>
            <a:ext cx="6477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5410200" y="3352800"/>
            <a:ext cx="1524000" cy="914400"/>
          </a:xfrm>
          <a:prstGeom prst="ellipse">
            <a:avLst/>
          </a:prstGeom>
          <a:noFill/>
          <a:ln w="50800" cap="flat" cmpd="sng" algn="ctr">
            <a:solidFill>
              <a:srgbClr val="C0504D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mtClean="0"/>
              <a:t>Answer – Box 4</a:t>
            </a:r>
          </a:p>
        </p:txBody>
      </p:sp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3"/>
          <a:srcRect l="49474" t="48038"/>
          <a:stretch>
            <a:fillRect/>
          </a:stretch>
        </p:blipFill>
        <p:spPr bwMode="auto">
          <a:xfrm>
            <a:off x="1447800" y="2514600"/>
            <a:ext cx="6705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800600" y="3352800"/>
            <a:ext cx="1981200" cy="1143000"/>
          </a:xfrm>
          <a:prstGeom prst="ellipse">
            <a:avLst/>
          </a:prstGeom>
          <a:noFill/>
          <a:ln w="50800" cap="flat" cmpd="sng" algn="ctr">
            <a:solidFill>
              <a:srgbClr val="C0504D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mtClean="0"/>
              <a:t>Reflect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Complete the reflection on paper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mtClean="0"/>
              <a:t>Think-Pair-Share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How successful were you in following all of the directions?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What kept you from being successful? (Or what helped you to be successful?)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What lesson does your performance on this task teach you about becoming a better communicator?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What could have helped you to be more successful?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How could asking for clarification have helped?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mtClean="0"/>
              <a:t>Self-Advocacy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Part of being a good student in class is advocating for yourself.</a:t>
            </a:r>
          </a:p>
          <a:p>
            <a:r>
              <a:rPr lang="en-US" smtClean="0"/>
              <a:t>Just like being a good listener requires asking questions when you have them, being a successful student requires asking for help when you need it.</a:t>
            </a:r>
          </a:p>
          <a:p>
            <a:r>
              <a:rPr lang="en-US" smtClean="0"/>
              <a:t>In college, you need to seek out help, so start  now!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mtClean="0"/>
              <a:t>Self-Advocacy - Discuss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Who can you turn to for help… </a:t>
            </a:r>
          </a:p>
          <a:p>
            <a:pPr lvl="1"/>
            <a:r>
              <a:rPr lang="en-US" smtClean="0"/>
              <a:t>With schoolwork? </a:t>
            </a:r>
          </a:p>
          <a:p>
            <a:pPr lvl="1"/>
            <a:r>
              <a:rPr lang="en-US" smtClean="0"/>
              <a:t>With personal problems? </a:t>
            </a:r>
          </a:p>
          <a:p>
            <a:pPr lvl="1"/>
            <a:r>
              <a:rPr lang="en-US" smtClean="0"/>
              <a:t>With questions about college?</a:t>
            </a:r>
          </a:p>
          <a:p>
            <a:pPr lvl="1"/>
            <a:r>
              <a:rPr lang="en-US" smtClean="0"/>
              <a:t>With medical issues?</a:t>
            </a:r>
          </a:p>
          <a:p>
            <a:r>
              <a:rPr lang="en-US" smtClean="0"/>
              <a:t>What resources are available at our school to help prepare for college?</a:t>
            </a:r>
          </a:p>
          <a:p>
            <a:pPr lvl="1"/>
            <a:r>
              <a:rPr lang="en-US" smtClean="0"/>
              <a:t>How do you access those resources?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mtClean="0"/>
              <a:t>Review</a:t>
            </a:r>
          </a:p>
        </p:txBody>
      </p:sp>
      <p:sp>
        <p:nvSpPr>
          <p:cNvPr id="39938" name="Content Placeholder 9"/>
          <p:cNvSpPr>
            <a:spLocks noGrp="1"/>
          </p:cNvSpPr>
          <p:nvPr>
            <p:ph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What are some ways to be successful in high school and college classes?</a:t>
            </a:r>
          </a:p>
          <a:p>
            <a:r>
              <a:rPr lang="en-US" smtClean="0"/>
              <a:t>What does it mean to be an active listener?</a:t>
            </a:r>
          </a:p>
          <a:p>
            <a:r>
              <a:rPr lang="en-US" smtClean="0"/>
              <a:t>What does it mean to be a self-advocate?</a:t>
            </a:r>
          </a:p>
          <a:p>
            <a:r>
              <a:rPr lang="en-US" smtClean="0"/>
              <a:t>Why are these skills important for high school? For college?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mtClean="0"/>
              <a:t>Assignment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798638"/>
            <a:ext cx="4114800" cy="4525962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Practice active listening in your classes and be prepared to report out next class.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Check out at least 1 resource our school offers to help prepare students for postsecondary education and be prepared to share next class.</a:t>
            </a:r>
            <a:endParaRPr lang="en-US" dirty="0"/>
          </a:p>
        </p:txBody>
      </p:sp>
      <p:sp>
        <p:nvSpPr>
          <p:cNvPr id="41987" name="TextBox 4"/>
          <p:cNvSpPr txBox="1">
            <a:spLocks noChangeArrowheads="1"/>
          </p:cNvSpPr>
          <p:nvPr/>
        </p:nvSpPr>
        <p:spPr bwMode="auto">
          <a:xfrm>
            <a:off x="7239000" y="5407025"/>
            <a:ext cx="1676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/>
              <a:t>Microsoft, 2011</a:t>
            </a:r>
          </a:p>
        </p:txBody>
      </p:sp>
      <p:pic>
        <p:nvPicPr>
          <p:cNvPr id="41988" name="Picture 5"/>
          <p:cNvPicPr>
            <a:picLocks noChangeAspect="1"/>
          </p:cNvPicPr>
          <p:nvPr/>
        </p:nvPicPr>
        <p:blipFill>
          <a:blip r:embed="rId3"/>
          <a:srcRect l="5692" t="16769" r="7538" b="16769"/>
          <a:stretch>
            <a:fillRect/>
          </a:stretch>
        </p:blipFill>
        <p:spPr bwMode="auto">
          <a:xfrm>
            <a:off x="4837113" y="2362200"/>
            <a:ext cx="4078287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mtClean="0"/>
              <a:t>References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Lybarger, S.K. (2006). </a:t>
            </a:r>
            <a:r>
              <a:rPr lang="en-US" i="1" smtClean="0"/>
              <a:t>Active Listening in the Classroom</a:t>
            </a:r>
            <a:r>
              <a:rPr lang="en-US" smtClean="0"/>
              <a:t>. Lexington, KY: University of Kentucky Counseling and Testing Center. Retrieved from http://tinyurl.com/3pbmpow</a:t>
            </a:r>
          </a:p>
          <a:p>
            <a:r>
              <a:rPr lang="en-US" smtClean="0"/>
              <a:t>Microsoft Office Images. (2011). Retrieved from </a:t>
            </a:r>
            <a:r>
              <a:rPr lang="en-US" smtClean="0">
                <a:hlinkClick r:id="rId2"/>
              </a:rPr>
              <a:t>http://office.microsoft.com/en-us/images/</a:t>
            </a:r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mtClean="0"/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797425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What are some tips or strategies we talked about last class for preparing for a test?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Which study strategy did you try since last class?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What went well? What didn’t go well? What might you do differently? Which other technique might you try?</a:t>
            </a:r>
          </a:p>
          <a:p>
            <a:pPr marL="914400" lvl="1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dirty="0"/>
          </a:p>
        </p:txBody>
      </p:sp>
      <p:pic>
        <p:nvPicPr>
          <p:cNvPr id="16387" name="Picture 3"/>
          <p:cNvPicPr>
            <a:picLocks noChangeAspect="1"/>
          </p:cNvPicPr>
          <p:nvPr/>
        </p:nvPicPr>
        <p:blipFill>
          <a:blip r:embed="rId3"/>
          <a:srcRect l="18616" r="16769"/>
          <a:stretch>
            <a:fillRect/>
          </a:stretch>
        </p:blipFill>
        <p:spPr bwMode="auto">
          <a:xfrm>
            <a:off x="5607050" y="1676400"/>
            <a:ext cx="30035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6967538" y="5986463"/>
            <a:ext cx="1676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>
                <a:solidFill>
                  <a:schemeClr val="bg1"/>
                </a:solidFill>
              </a:rPr>
              <a:t>Microsoft, 2011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mtClean="0"/>
              <a:t>Be a Successful Student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2057400"/>
            <a:ext cx="4572000" cy="43434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Tip 7 for Success in High School and College is to attend every class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Tip 8 is to advocate for yourself.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Both of these tips will be important for succeeding in your classes.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endParaRPr lang="en-US" dirty="0"/>
          </a:p>
        </p:txBody>
      </p:sp>
      <p:sp>
        <p:nvSpPr>
          <p:cNvPr id="18435" name="TextBox 5"/>
          <p:cNvSpPr txBox="1">
            <a:spLocks noChangeArrowheads="1"/>
          </p:cNvSpPr>
          <p:nvPr/>
        </p:nvSpPr>
        <p:spPr bwMode="auto">
          <a:xfrm>
            <a:off x="7467600" y="5864225"/>
            <a:ext cx="1676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Microsoft, 2011</a:t>
            </a:r>
          </a:p>
        </p:txBody>
      </p:sp>
      <p:pic>
        <p:nvPicPr>
          <p:cNvPr id="18436" name="Picture 6"/>
          <p:cNvPicPr>
            <a:picLocks noChangeAspect="1"/>
          </p:cNvPicPr>
          <p:nvPr/>
        </p:nvPicPr>
        <p:blipFill>
          <a:blip r:embed="rId3"/>
          <a:srcRect l="18616" t="11230" b="11230"/>
          <a:stretch>
            <a:fillRect/>
          </a:stretch>
        </p:blipFill>
        <p:spPr bwMode="auto">
          <a:xfrm>
            <a:off x="4956175" y="2236788"/>
            <a:ext cx="3806825" cy="362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mtClean="0"/>
              <a:t>Objective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lvl="1"/>
            <a:r>
              <a:rPr lang="en-US" smtClean="0"/>
              <a:t>Today, we’ll discuss strategies for not just attending class but actively engaging in class and getting the most from it.</a:t>
            </a:r>
            <a:endParaRPr lang="en-US" sz="2400" smtClean="0"/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5791200" y="6397625"/>
            <a:ext cx="1676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Microsoft, 2011</a:t>
            </a:r>
          </a:p>
        </p:txBody>
      </p:sp>
      <p:pic>
        <p:nvPicPr>
          <p:cNvPr id="20484" name="Picture 6"/>
          <p:cNvPicPr>
            <a:picLocks noChangeAspect="1"/>
          </p:cNvPicPr>
          <p:nvPr/>
        </p:nvPicPr>
        <p:blipFill>
          <a:blip r:embed="rId2"/>
          <a:srcRect t="16769" r="13077" b="18616"/>
          <a:stretch>
            <a:fillRect/>
          </a:stretch>
        </p:blipFill>
        <p:spPr bwMode="auto">
          <a:xfrm>
            <a:off x="2362200" y="3021013"/>
            <a:ext cx="46482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Dear Counselor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19600" cy="4953000"/>
          </a:xfrm>
        </p:spPr>
        <p:txBody>
          <a:bodyPr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b="1" i="1" dirty="0" smtClean="0">
                <a:latin typeface="Handwriting - Dakota"/>
                <a:cs typeface="Handwriting - Dakota"/>
              </a:rPr>
              <a:t>Dear Counselor,</a:t>
            </a:r>
            <a:endParaRPr lang="en-US" dirty="0" smtClean="0">
              <a:latin typeface="Handwriting - Dakota"/>
              <a:cs typeface="Handwriting - Dakota"/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latin typeface="Handwriting - Dakota"/>
                <a:cs typeface="Handwriting - Dakota"/>
              </a:rPr>
              <a:t>	I usually do very well in classes that are interesting to me and poorly when they aren’t. Right now I have a required history class that is truly a sleeper, yet I can’t afford to fail it. Every time I go to class I have every intention of listening, however, halfway through the hour I’m looking at the clock on the wall waiting for it to be over. Help! I need to make myself listen - at least well enough to pass. Are some people naturally good listeners? Or is it something I can learn?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b="1" dirty="0" smtClean="0">
                <a:latin typeface="Handwriting - Dakota"/>
                <a:cs typeface="Handwriting - Dakota"/>
              </a:rPr>
              <a:t>						-Distracted in 109</a:t>
            </a:r>
            <a:endParaRPr lang="en-US" dirty="0">
              <a:latin typeface="Handwriting - Dakota"/>
              <a:cs typeface="Handwriting - Dakota"/>
            </a:endParaRPr>
          </a:p>
        </p:txBody>
      </p:sp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3"/>
          <a:srcRect t="20688" r="6300" b="14174"/>
          <a:stretch>
            <a:fillRect/>
          </a:stretch>
        </p:blipFill>
        <p:spPr bwMode="auto">
          <a:xfrm>
            <a:off x="4876800" y="2435225"/>
            <a:ext cx="3810000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7467600" y="5026025"/>
            <a:ext cx="1676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Microsoft, 2011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mtClean="0"/>
              <a:t>Counselor’s Advice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038600" cy="483393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Prepare to listen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Sit at the front of the room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Be a good note taker (You know how to do this!)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Ask questions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Keep an open mind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Practice regularly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  <p:pic>
        <p:nvPicPr>
          <p:cNvPr id="23555" name="Picture 3"/>
          <p:cNvPicPr>
            <a:picLocks noChangeAspect="1"/>
          </p:cNvPicPr>
          <p:nvPr/>
        </p:nvPicPr>
        <p:blipFill>
          <a:blip r:embed="rId3"/>
          <a:srcRect l="27846" t="18616" r="16769" b="16769"/>
          <a:stretch>
            <a:fillRect/>
          </a:stretch>
        </p:blipFill>
        <p:spPr bwMode="auto">
          <a:xfrm>
            <a:off x="4800600" y="1905000"/>
            <a:ext cx="3657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6858000" y="6126163"/>
            <a:ext cx="1676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/>
              <a:t>Microsoft, 2011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mtClean="0"/>
              <a:t>Active Listening Activity</a:t>
            </a:r>
          </a:p>
        </p:txBody>
      </p:sp>
      <p:pic>
        <p:nvPicPr>
          <p:cNvPr id="2560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631950"/>
            <a:ext cx="7239000" cy="469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mtClean="0"/>
              <a:t>Answer – Box 1</a:t>
            </a:r>
          </a:p>
        </p:txBody>
      </p:sp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3"/>
          <a:srcRect r="49474" b="48714"/>
          <a:stretch>
            <a:fillRect/>
          </a:stretch>
        </p:blipFill>
        <p:spPr bwMode="auto">
          <a:xfrm>
            <a:off x="914400" y="1631950"/>
            <a:ext cx="6705600" cy="431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267200" y="4038600"/>
            <a:ext cx="304800" cy="152400"/>
          </a:xfrm>
          <a:prstGeom prst="ellipse">
            <a:avLst/>
          </a:prstGeom>
          <a:solidFill>
            <a:schemeClr val="accent2"/>
          </a:solidFill>
          <a:ln>
            <a:solidFill>
              <a:srgbClr val="C050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mtClean="0"/>
              <a:t>Answer – Box 2</a:t>
            </a:r>
          </a:p>
        </p:txBody>
      </p:sp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/>
          <a:srcRect l="48421" b="48714"/>
          <a:stretch>
            <a:fillRect/>
          </a:stretch>
        </p:blipFill>
        <p:spPr bwMode="auto">
          <a:xfrm>
            <a:off x="1524000" y="2286000"/>
            <a:ext cx="6324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00400" y="3810000"/>
            <a:ext cx="35052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spc="1800" dirty="0">
                <a:latin typeface="+mn-lt"/>
              </a:rPr>
              <a:t>XEROX</a:t>
            </a:r>
            <a:endParaRPr lang="en-US" sz="5400" spc="1800" dirty="0"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obsons_template_ppt">
  <a:themeElements>
    <a:clrScheme name="Hobsons Brand">
      <a:dk1>
        <a:srgbClr val="616365"/>
      </a:dk1>
      <a:lt1>
        <a:sysClr val="window" lastClr="FFFFFF"/>
      </a:lt1>
      <a:dk2>
        <a:srgbClr val="616365"/>
      </a:dk2>
      <a:lt2>
        <a:srgbClr val="D4DADF"/>
      </a:lt2>
      <a:accent1>
        <a:srgbClr val="CD202C"/>
      </a:accent1>
      <a:accent2>
        <a:srgbClr val="DD4814"/>
      </a:accent2>
      <a:accent3>
        <a:srgbClr val="5BBBB7"/>
      </a:accent3>
      <a:accent4>
        <a:srgbClr val="00A8B9"/>
      </a:accent4>
      <a:accent5>
        <a:srgbClr val="782327"/>
      </a:accent5>
      <a:accent6>
        <a:srgbClr val="A33F1F"/>
      </a:accent6>
      <a:hlink>
        <a:srgbClr val="007A87"/>
      </a:hlink>
      <a:folHlink>
        <a:srgbClr val="00A8B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hobsons_template_ppt.potx</Template>
  <TotalTime>2113</TotalTime>
  <Words>709</Words>
  <Application>Microsoft Office PowerPoint</Application>
  <PresentationFormat>On-screen Show (4:3)</PresentationFormat>
  <Paragraphs>93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12</vt:i4>
      </vt:variant>
      <vt:variant>
        <vt:lpstr>Slide Titles</vt:lpstr>
      </vt:variant>
      <vt:variant>
        <vt:i4>18</vt:i4>
      </vt:variant>
    </vt:vector>
  </HeadingPairs>
  <TitlesOfParts>
    <vt:vector size="34" baseType="lpstr">
      <vt:lpstr>Arial</vt:lpstr>
      <vt:lpstr>Calibri</vt:lpstr>
      <vt:lpstr>Times New Roman</vt:lpstr>
      <vt:lpstr>Handwriting - Dakota</vt:lpstr>
      <vt:lpstr>hobsons_template_ppt</vt:lpstr>
      <vt:lpstr>hobsons_template_ppt</vt:lpstr>
      <vt:lpstr>hobsons_template_ppt</vt:lpstr>
      <vt:lpstr>hobsons_template_ppt</vt:lpstr>
      <vt:lpstr>hobsons_template_ppt</vt:lpstr>
      <vt:lpstr>hobsons_template_ppt</vt:lpstr>
      <vt:lpstr>hobsons_template_ppt</vt:lpstr>
      <vt:lpstr>hobsons_template_ppt</vt:lpstr>
      <vt:lpstr>hobsons_template_ppt</vt:lpstr>
      <vt:lpstr>hobsons_template_ppt</vt:lpstr>
      <vt:lpstr>hobsons_template_ppt</vt:lpstr>
      <vt:lpstr>hobsons_template_ppt</vt:lpstr>
      <vt:lpstr>Be Successful in Class</vt:lpstr>
      <vt:lpstr>Review</vt:lpstr>
      <vt:lpstr>Be a Successful Student</vt:lpstr>
      <vt:lpstr>Objective</vt:lpstr>
      <vt:lpstr>Dear Counselor</vt:lpstr>
      <vt:lpstr>Counselor’s Advice</vt:lpstr>
      <vt:lpstr>Active Listening Activity</vt:lpstr>
      <vt:lpstr>Answer – Box 1</vt:lpstr>
      <vt:lpstr>Answer – Box 2</vt:lpstr>
      <vt:lpstr>Answer – Box 3</vt:lpstr>
      <vt:lpstr>Answer – Box 4</vt:lpstr>
      <vt:lpstr>Reflect</vt:lpstr>
      <vt:lpstr>Think-Pair-Share</vt:lpstr>
      <vt:lpstr>Self-Advocacy</vt:lpstr>
      <vt:lpstr>Self-Advocacy - Discuss</vt:lpstr>
      <vt:lpstr>Review</vt:lpstr>
      <vt:lpstr>Assignment</vt:lpstr>
      <vt:lpstr>References</vt:lpstr>
    </vt:vector>
  </TitlesOfParts>
  <Company>Hobsons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Miriam Ponciano</dc:creator>
  <cp:lastModifiedBy>HISD</cp:lastModifiedBy>
  <cp:revision>222</cp:revision>
  <dcterms:created xsi:type="dcterms:W3CDTF">2012-03-27T13:50:51Z</dcterms:created>
  <dcterms:modified xsi:type="dcterms:W3CDTF">2012-08-29T13:00:21Z</dcterms:modified>
</cp:coreProperties>
</file>