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814"/>
    <a:srgbClr val="CD202C"/>
    <a:srgbClr val="00A8B9"/>
    <a:srgbClr val="616365"/>
    <a:srgbClr val="5BBBB7"/>
    <a:srgbClr val="A33F1F"/>
    <a:srgbClr val="007A87"/>
    <a:srgbClr val="782327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5" autoAdjust="0"/>
    <p:restoredTop sz="84667" autoAdjust="0"/>
  </p:normalViewPr>
  <p:slideViewPr>
    <p:cSldViewPr snapToGrid="0" snapToObjects="1">
      <p:cViewPr varScale="1">
        <p:scale>
          <a:sx n="94" d="100"/>
          <a:sy n="94" d="100"/>
        </p:scale>
        <p:origin x="-612" y="-102"/>
      </p:cViewPr>
      <p:guideLst>
        <p:guide orient="horz" pos="3886"/>
        <p:guide pos="53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9E55B07E-977C-4B5B-A119-EEB8223CABD7}" type="datetimeFigureOut">
              <a:rPr lang="en-US"/>
              <a:pPr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D51AB0CB-A536-4348-84FB-05E7790F8D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56634594-55D6-4CCF-AFF4-CF156C7E3475}" type="datetimeFigureOut">
              <a:rPr lang="en-US"/>
              <a:pPr/>
              <a:t>8/28/2012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465138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465138">
              <a:defRPr sz="1200">
                <a:latin typeface="Calibri" pitchFamily="34" charset="0"/>
              </a:defRPr>
            </a:lvl1pPr>
          </a:lstStyle>
          <a:p>
            <a:fld id="{90D03CB7-3B6A-4964-81C5-33A57CA9DD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3 Strategies: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Planner/Assignment book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To-Do List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Goal tracking</a:t>
            </a:r>
            <a:endParaRPr lang="en-US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A2F6C6-9E3C-410D-A2E7-9631AFDE5F84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At home, during work time, or during study hall, review your notes and write questions for your notes in the left-hand column.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Example. If the note is note is “Oklahoma was very dry in the 1930s because they didn’t get much rain” you might write the question, “What was Oklahoma like in the 1930’s?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D8AEC-C7CE-4FD3-84F0-C0049ACAAC37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Instruct students to form pairs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Hand out a passage of a copy from students’ textbooks or instruct them to take out their textbook and turn to a certain passage.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Direct students to work together to practice Q-notes on the form they were given or their own paper using the textbook passage.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When they are done taking notes, they fold the paper in half vertically and then quiz one another.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8FDC9F-01CA-4FA4-8D44-54F2DF54EF6F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Provide answers to the post-test questions after everyone has taken it.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Discuss the third question: How can you use SQ3R and Q-Notes in your classes?</a:t>
            </a: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4707E1-5E0F-4B68-A208-933BD4ECA58D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Discuss these questions about reading and note taking as a class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This provides context for the purpose of the lesson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883B56-B00F-4509-8C5A-566665C7E891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i="1" smtClean="0"/>
              <a:t> First, let's discuss reading smarter</a:t>
            </a:r>
            <a:endParaRPr lang="en-US" smtClean="0"/>
          </a:p>
          <a:p>
            <a:pPr marL="685800" lvl="1" indent="-228600"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Hand out the SQ3R notes page</a:t>
            </a:r>
          </a:p>
          <a:p>
            <a:pPr marL="685800" lvl="1" indent="-228600"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Read through the page with students</a:t>
            </a:r>
          </a:p>
          <a:p>
            <a:pPr marL="685800" lvl="1" indent="-228600"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mtClean="0"/>
              <a:t>Ask for examples of how students might use this reading strategy</a:t>
            </a:r>
          </a:p>
          <a:p>
            <a:pPr marL="228600" indent="-228600" eaLnBrk="1" hangingPunct="1">
              <a:spcBef>
                <a:spcPct val="0"/>
              </a:spcBef>
              <a:buFont typeface="Calibri" pitchFamily="34" charset="0"/>
              <a:buAutoNum type="arabicPeriod"/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55A0A-C916-422F-9F76-05C659122B9D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spcBef>
                <a:spcPct val="0"/>
              </a:spcBef>
            </a:pPr>
            <a:r>
              <a:rPr lang="en-US" smtClean="0"/>
              <a:t>Hand out the short SQ3R sample.</a:t>
            </a:r>
          </a:p>
          <a:p>
            <a:pPr lvl="1" eaLnBrk="1" hangingPunct="1">
              <a:spcBef>
                <a:spcPct val="0"/>
              </a:spcBef>
            </a:pPr>
            <a:r>
              <a:rPr lang="en-US" smtClean="0"/>
              <a:t>Have students read the brief paragraph and complete the SQ3R notes on their own.</a:t>
            </a:r>
          </a:p>
          <a:p>
            <a:pPr lvl="2" eaLnBrk="1" hangingPunct="1">
              <a:spcBef>
                <a:spcPct val="0"/>
              </a:spcBef>
            </a:pPr>
            <a:r>
              <a:rPr lang="en-US" smtClean="0"/>
              <a:t>Students can think-pair-share with a partner and discuss what they wrote for each part of the SQ3R process.</a:t>
            </a:r>
          </a:p>
          <a:p>
            <a:pPr lvl="1" eaLnBrk="1" hangingPunct="1">
              <a:spcBef>
                <a:spcPct val="0"/>
              </a:spcBef>
            </a:pPr>
            <a:r>
              <a:rPr lang="en-US" smtClean="0"/>
              <a:t>Walk through the process with students on the overhead or projector</a:t>
            </a:r>
          </a:p>
          <a:p>
            <a:pPr lvl="2" eaLnBrk="1" hangingPunct="1">
              <a:spcBef>
                <a:spcPct val="0"/>
              </a:spcBef>
            </a:pPr>
            <a:r>
              <a:rPr lang="en-US" smtClean="0"/>
              <a:t>Use the sample provided as a guide for yourself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6D090-205A-43C2-90C9-243A79CAD9F9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What other notes did you make while reading?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804FED-5B0C-493B-B2CA-9B40672A9588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Ask for volunteers to share their paraphrases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EC0DF-60F7-4CCE-950D-B585BB91070B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When reading, do a quick survey of the chapter and write your questions in the left hand column.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These are the questions we developed from a quick survey of the dust bowl passage.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EB076A-0BAB-4AB9-9ACC-5AD4AA73DA95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While reading, write notes that answer the questions you came up with.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Be sure to keep your notes aligned with the question so the questions and answers are across from one another.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Use hyphens, bullets, numbers, or letters to help keep your notes organized.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E99205-A6CA-4F0B-855C-09315F9A208E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While listening to a lecture in class, take notes on what the teacher is saying or writing on the overhead.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Leave the left column blank until later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223113-97E1-4797-A53F-A5C43D4A9C26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9"/>
          <p:cNvSpPr/>
          <p:nvPr userDrawn="1"/>
        </p:nvSpPr>
        <p:spPr>
          <a:xfrm flipH="1">
            <a:off x="2638425" y="3505200"/>
            <a:ext cx="6272213" cy="3119438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 Diagonal Corner Rectangle 15"/>
          <p:cNvSpPr/>
          <p:nvPr userDrawn="1"/>
        </p:nvSpPr>
        <p:spPr>
          <a:xfrm>
            <a:off x="2638425" y="257175"/>
            <a:ext cx="1730375" cy="1041400"/>
          </a:xfrm>
          <a:prstGeom prst="round2DiagRect">
            <a:avLst>
              <a:gd name="adj1" fmla="val 38334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ound Diagonal Corner Rectangle 19"/>
          <p:cNvSpPr/>
          <p:nvPr userDrawn="1"/>
        </p:nvSpPr>
        <p:spPr>
          <a:xfrm flipH="1">
            <a:off x="238125" y="4951413"/>
            <a:ext cx="1081088" cy="1065212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 Diagonal Corner Rectangle 20"/>
          <p:cNvSpPr/>
          <p:nvPr userDrawn="1"/>
        </p:nvSpPr>
        <p:spPr>
          <a:xfrm>
            <a:off x="1479550" y="4951413"/>
            <a:ext cx="992188" cy="1065212"/>
          </a:xfrm>
          <a:prstGeom prst="round2DiagRect">
            <a:avLst>
              <a:gd name="adj1" fmla="val 23787"/>
              <a:gd name="adj2" fmla="val 0"/>
            </a:avLst>
          </a:prstGeom>
          <a:solidFill>
            <a:srgbClr val="CD20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6124575"/>
            <a:ext cx="2382838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907343" y="3721099"/>
            <a:ext cx="5663766" cy="863600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algn="l">
              <a:defRPr sz="28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4"/>
          <p:cNvSpPr>
            <a:spLocks noGrp="1"/>
          </p:cNvSpPr>
          <p:nvPr>
            <p:ph sz="quarter" idx="13"/>
          </p:nvPr>
        </p:nvSpPr>
        <p:spPr>
          <a:xfrm>
            <a:off x="2907343" y="4775200"/>
            <a:ext cx="5663766" cy="3556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000" b="1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Content Placeholder 4"/>
          <p:cNvSpPr>
            <a:spLocks noGrp="1"/>
          </p:cNvSpPr>
          <p:nvPr>
            <p:ph sz="quarter" idx="14"/>
          </p:nvPr>
        </p:nvSpPr>
        <p:spPr>
          <a:xfrm>
            <a:off x="2907344" y="5137150"/>
            <a:ext cx="5663766" cy="64135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00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5" name="Content Placeholder 4"/>
          <p:cNvSpPr>
            <a:spLocks noGrp="1"/>
          </p:cNvSpPr>
          <p:nvPr>
            <p:ph sz="quarter" idx="15"/>
          </p:nvPr>
        </p:nvSpPr>
        <p:spPr>
          <a:xfrm>
            <a:off x="2907344" y="5854700"/>
            <a:ext cx="5663766" cy="27305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160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/>
          </p:nvPr>
        </p:nvSpPr>
        <p:spPr>
          <a:xfrm>
            <a:off x="423333" y="1613428"/>
            <a:ext cx="8280930" cy="909637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3863" y="2794000"/>
            <a:ext cx="8280400" cy="33734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FED168C-B33B-4FC5-8369-7330BAFB56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E6C620-F7D5-42F6-A3A0-72E4B146A782}" type="datetimeFigureOut">
              <a:rPr lang="en-US"/>
              <a:pPr>
                <a:defRPr/>
              </a:pPr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5A46A3F-B87B-4A02-BB10-FFAB17D15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CD202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2"/>
          <p:cNvSpPr/>
          <p:nvPr userDrawn="1"/>
        </p:nvSpPr>
        <p:spPr>
          <a:xfrm flipH="1">
            <a:off x="111125" y="92075"/>
            <a:ext cx="8940800" cy="6664325"/>
          </a:xfrm>
          <a:prstGeom prst="round2DiagRect">
            <a:avLst/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08800" y="6024563"/>
            <a:ext cx="160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624" y="846137"/>
            <a:ext cx="7556501" cy="665163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-301752" algn="l">
              <a:buFontTx/>
              <a:buBlip>
                <a:blip r:embed="rId3"/>
              </a:buBlip>
              <a:defRPr sz="36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10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ound Diagonal Corner Rectangle 9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7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pic>
        <p:nvPicPr>
          <p:cNvPr id="8" name="Picture 1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91440" tIns="91440" rIns="91440" bIns="9144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23332" y="1630362"/>
            <a:ext cx="8280931" cy="4529137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AB4CA46-763D-4A8E-AA51-5EE572C999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3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0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2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399" y="1630363"/>
            <a:ext cx="8297863" cy="4537075"/>
          </a:xfrm>
          <a:prstGeom prst="rect">
            <a:avLst/>
          </a:prstGeom>
        </p:spPr>
        <p:txBody>
          <a:bodyPr vert="horz" lIns="91440" rIns="274320"/>
          <a:lstStyle>
            <a:lvl1pPr marL="228600" indent="-228600">
              <a:buClr>
                <a:schemeClr val="tx1"/>
              </a:buClr>
              <a:buSzPct val="120000"/>
              <a:buFontTx/>
              <a:buBlip>
                <a:blip r:embed="rId3"/>
              </a:buBlip>
              <a:defRPr sz="2800" baseline="0"/>
            </a:lvl1pPr>
            <a:lvl2pPr marL="742950" indent="-285750">
              <a:buClr>
                <a:schemeClr val="tx1"/>
              </a:buClr>
              <a:buSzPct val="120000"/>
              <a:buFont typeface="Lucida Grande"/>
              <a:buChar char="-"/>
              <a:defRPr sz="2400" baseline="0"/>
            </a:lvl2pPr>
            <a:lvl3pPr marL="1261872" indent="-256032">
              <a:spcBef>
                <a:spcPts val="600"/>
              </a:spcBef>
              <a:buClr>
                <a:schemeClr val="tx1"/>
              </a:buClr>
              <a:buSzPct val="120000"/>
              <a:buFont typeface="Arial"/>
              <a:buChar char="•"/>
              <a:defRPr sz="2000" baseline="0"/>
            </a:lvl3pPr>
            <a:lvl4pPr marL="1600200" indent="-228600">
              <a:buClr>
                <a:schemeClr val="tx1"/>
              </a:buClr>
              <a:buSzPct val="120000"/>
              <a:buFontTx/>
              <a:buBlip>
                <a:blip r:embed="rId4"/>
              </a:buBlip>
              <a:defRPr sz="2400"/>
            </a:lvl4pPr>
            <a:lvl5pPr marL="2057400" indent="-228600">
              <a:buClr>
                <a:schemeClr val="tx1"/>
              </a:buClr>
              <a:buSzPct val="120000"/>
              <a:buFontTx/>
              <a:buBlip>
                <a:blip r:embed="rId5"/>
              </a:buBlip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5FE8434-0374-4783-8E29-DBCB325DFD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16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8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400" y="1630363"/>
            <a:ext cx="8297863" cy="4537074"/>
          </a:xfrm>
          <a:prstGeom prst="rect">
            <a:avLst/>
          </a:prstGeom>
        </p:spPr>
        <p:txBody>
          <a:bodyPr vert="horz" rIns="274320"/>
          <a:lstStyle>
            <a:lvl1pPr marL="548640" indent="-457200">
              <a:spcAft>
                <a:spcPts val="600"/>
              </a:spcAft>
              <a:buClr>
                <a:srgbClr val="00A8B9"/>
              </a:buClr>
              <a:buSzPct val="100000"/>
              <a:buFont typeface="+mj-lt"/>
              <a:buAutoNum type="arabicParenR"/>
              <a:defRPr sz="2400" baseline="0"/>
            </a:lvl1pPr>
            <a:lvl2pPr marL="914400" indent="-457200">
              <a:spcAft>
                <a:spcPts val="600"/>
              </a:spcAft>
              <a:buClr>
                <a:srgbClr val="5BBBB7"/>
              </a:buClr>
              <a:buSzPct val="100000"/>
              <a:buFont typeface="+mj-lt"/>
              <a:buAutoNum type="arabicParenR"/>
              <a:defRPr sz="2400">
                <a:solidFill>
                  <a:schemeClr val="tx1"/>
                </a:solidFill>
              </a:defRPr>
            </a:lvl2pPr>
            <a:lvl3pPr marL="1371600" indent="-457200">
              <a:buSzPct val="100000"/>
              <a:buFont typeface="+mj-lt"/>
              <a:buAutoNum type="arabicParenR"/>
              <a:defRPr sz="2400"/>
            </a:lvl3pPr>
            <a:lvl4pPr marL="1828800" indent="-457200">
              <a:buSzPct val="100000"/>
              <a:buFont typeface="+mj-lt"/>
              <a:buAutoNum type="arabicParenR"/>
              <a:defRPr sz="2400"/>
            </a:lvl4pPr>
            <a:lvl5pPr marL="2286000" indent="-457200">
              <a:buSzPct val="100000"/>
              <a:buFont typeface="+mj-lt"/>
              <a:buAutoNum type="arabicParenR"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EC0DB31-B646-429E-AD53-2C5359413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 Diagonal Corner Rectangle 10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6" name="Round Diagonal Corner Rectangle 12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84BC0A1-6E98-4724-9F12-11DCF84151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14"/>
          <p:cNvSpPr/>
          <p:nvPr userDrawn="1"/>
        </p:nvSpPr>
        <p:spPr>
          <a:xfrm flipH="1">
            <a:off x="255588" y="6367463"/>
            <a:ext cx="301625" cy="261937"/>
          </a:xfrm>
          <a:prstGeom prst="round2DiagRect">
            <a:avLst>
              <a:gd name="adj1" fmla="val 23103"/>
              <a:gd name="adj2" fmla="val 0"/>
            </a:avLst>
          </a:prstGeom>
          <a:solidFill>
            <a:srgbClr val="00A8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2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66000" y="6283325"/>
            <a:ext cx="1662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 Diagonal Corner Rectangle 11"/>
          <p:cNvSpPr/>
          <p:nvPr userDrawn="1"/>
        </p:nvSpPr>
        <p:spPr>
          <a:xfrm>
            <a:off x="7805738" y="1185863"/>
            <a:ext cx="620712" cy="342900"/>
          </a:xfrm>
          <a:prstGeom prst="round2DiagRect">
            <a:avLst>
              <a:gd name="adj1" fmla="val 36964"/>
              <a:gd name="adj2" fmla="val 0"/>
            </a:avLst>
          </a:prstGeom>
          <a:solidFill>
            <a:srgbClr val="5BBBB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7" name="Round Diagonal Corner Rectangle 13"/>
          <p:cNvSpPr/>
          <p:nvPr userDrawn="1"/>
        </p:nvSpPr>
        <p:spPr>
          <a:xfrm flipH="1">
            <a:off x="8494713" y="1185863"/>
            <a:ext cx="501650" cy="746125"/>
          </a:xfrm>
          <a:prstGeom prst="round2DiagRect">
            <a:avLst>
              <a:gd name="adj1" fmla="val 33155"/>
              <a:gd name="adj2" fmla="val 0"/>
            </a:avLst>
          </a:prstGeom>
          <a:solidFill>
            <a:srgbClr val="DD48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A7B8"/>
              </a:solidFill>
            </a:endParaRP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/>
          </p:nvPr>
        </p:nvSpPr>
        <p:spPr>
          <a:xfrm>
            <a:off x="4774377" y="1630362"/>
            <a:ext cx="3929886" cy="4537075"/>
          </a:xfrm>
          <a:prstGeom prst="rect">
            <a:avLst/>
          </a:prstGeom>
        </p:spPr>
        <p:txBody>
          <a:bodyPr vert="horz" rIns="27432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23333" y="296108"/>
            <a:ext cx="7128934" cy="113898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defRPr sz="3600">
                <a:solidFill>
                  <a:srgbClr val="00A8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201613" y="6351588"/>
            <a:ext cx="39528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275E347-6B2E-4FEA-897B-6BD20C4628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ygs.net/texred2.htm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2892425" y="3254375"/>
            <a:ext cx="6556375" cy="1230313"/>
          </a:xfrm>
          <a:noFill/>
          <a:ln>
            <a:miter lim="800000"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b="1" smtClean="0">
                <a:cs typeface="Times New Roman" pitchFamily="18" charset="0"/>
              </a:rPr>
              <a:t>Take Good Notes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2906713" y="5942013"/>
            <a:ext cx="6237287" cy="355600"/>
          </a:xfrm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buFont typeface="Arial" charset="0"/>
              <a:buNone/>
            </a:pPr>
            <a:endParaRPr lang="en-US" smtClean="0">
              <a:solidFill>
                <a:srgbClr val="000000"/>
              </a:solidFill>
            </a:endParaRPr>
          </a:p>
          <a:p>
            <a:pPr fontAlgn="base"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Arial" charset="0"/>
              <a:buNone/>
            </a:pPr>
            <a:r>
              <a:rPr lang="en-US" sz="2800" smtClean="0">
                <a:cs typeface="Times New Roman" pitchFamily="18" charset="0"/>
              </a:rPr>
              <a:t>Student Leads</a:t>
            </a:r>
          </a:p>
          <a:p>
            <a:pPr fontAlgn="base">
              <a:buFont typeface="Arial" charset="0"/>
              <a:buNone/>
            </a:pPr>
            <a:r>
              <a:rPr lang="en-US" sz="2800" smtClean="0">
                <a:cs typeface="Times New Roman" pitchFamily="18" charset="0"/>
              </a:rPr>
              <a:t>Skills Needed for Post-Secondary Success</a:t>
            </a:r>
          </a:p>
        </p:txBody>
      </p:sp>
      <p:sp>
        <p:nvSpPr>
          <p:cNvPr id="6" name="Round Diagonal Corner Rectangle 5"/>
          <p:cNvSpPr>
            <a:spLocks noChangeAspect="1"/>
          </p:cNvSpPr>
          <p:nvPr/>
        </p:nvSpPr>
        <p:spPr>
          <a:xfrm flipH="1">
            <a:off x="4546600" y="257175"/>
            <a:ext cx="4367213" cy="3067050"/>
          </a:xfrm>
          <a:prstGeom prst="round2DiagRect">
            <a:avLst>
              <a:gd name="adj1" fmla="val 0"/>
              <a:gd name="adj2" fmla="val 23562"/>
            </a:avLst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ound Diagonal Corner Rectangle 6"/>
          <p:cNvSpPr/>
          <p:nvPr/>
        </p:nvSpPr>
        <p:spPr>
          <a:xfrm flipH="1">
            <a:off x="2638425" y="1473200"/>
            <a:ext cx="1741488" cy="1854200"/>
          </a:xfrm>
          <a:prstGeom prst="round2DiagRect">
            <a:avLst>
              <a:gd name="adj1" fmla="val 27176"/>
              <a:gd name="adj2" fmla="val 0"/>
            </a:avLst>
          </a:prstGeom>
          <a:blipFill rotWithShape="0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 Diagonal Corner Rectangle 7"/>
          <p:cNvSpPr>
            <a:spLocks noChangeAspect="1"/>
          </p:cNvSpPr>
          <p:nvPr/>
        </p:nvSpPr>
        <p:spPr>
          <a:xfrm>
            <a:off x="238125" y="244475"/>
            <a:ext cx="2225675" cy="4530725"/>
          </a:xfrm>
          <a:prstGeom prst="round2DiagRect">
            <a:avLst>
              <a:gd name="adj1" fmla="val 29858"/>
              <a:gd name="adj2" fmla="val 0"/>
            </a:avLst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19200"/>
          </a:xfrm>
          <a:prstGeom prst="rect">
            <a:avLst/>
          </a:prstGeo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dirty="0" smtClean="0"/>
              <a:t>Now I’ll </a:t>
            </a:r>
            <a:r>
              <a:rPr lang="en-US" i="1" dirty="0" smtClean="0"/>
              <a:t>read </a:t>
            </a:r>
            <a:r>
              <a:rPr lang="en-US" dirty="0" smtClean="0"/>
              <a:t>carefully to find the answers to my questions and record my answers.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743200"/>
          <a:ext cx="6858000" cy="3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340312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Answers</a:t>
                      </a:r>
                      <a:endParaRPr lang="en-US" dirty="0"/>
                    </a:p>
                  </a:txBody>
                  <a:tcPr/>
                </a:tc>
              </a:tr>
              <a:tr h="915140">
                <a:tc>
                  <a:txBody>
                    <a:bodyPr/>
                    <a:lstStyle/>
                    <a:p>
                      <a:pPr marL="0" lvl="0" indent="0"/>
                      <a:r>
                        <a:rPr lang="en-US" sz="1200" dirty="0" smtClean="0"/>
                        <a:t>What was Oklahoma like in the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1930’s?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 sounds like it was dry and</a:t>
                      </a:r>
                      <a:r>
                        <a:rPr lang="en-US" sz="1200" baseline="0" dirty="0" smtClean="0"/>
                        <a:t> that caused problems for farmers and so probably others, too</a:t>
                      </a:r>
                      <a:endParaRPr lang="en-US" sz="1200" dirty="0"/>
                    </a:p>
                  </a:txBody>
                  <a:tcPr/>
                </a:tc>
              </a:tr>
              <a:tr h="703954">
                <a:tc>
                  <a:txBody>
                    <a:bodyPr/>
                    <a:lstStyle/>
                    <a:p>
                      <a:pPr marL="514350" marR="0" lvl="0" indent="-5143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What was the dust bowl?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Because there wasn’t much rain, wind blew dust everywhere</a:t>
                      </a:r>
                      <a:endParaRPr lang="en-US" sz="1200" dirty="0"/>
                    </a:p>
                  </a:txBody>
                  <a:tcPr/>
                </a:tc>
              </a:tr>
              <a:tr h="492768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What was a farmer’s life like in Oklahoma in the 1930’s?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Farmers couldn’t farm because of the</a:t>
                      </a:r>
                      <a:r>
                        <a:rPr lang="en-US" sz="1200" baseline="0" dirty="0" smtClean="0"/>
                        <a:t> dry conditions</a:t>
                      </a:r>
                      <a:endParaRPr lang="en-US" sz="1200" dirty="0"/>
                    </a:p>
                  </a:txBody>
                  <a:tcPr/>
                </a:tc>
              </a:tr>
              <a:tr h="9151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How much rainfall did they have in Oklahoma in the 1930’s? Was this normal?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They received 13.52 inches from</a:t>
                      </a:r>
                      <a:r>
                        <a:rPr lang="en-US" sz="1200" baseline="0" dirty="0" smtClean="0"/>
                        <a:t> 1931-1936, about 4 inches less per year than they received from 1921-1930.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Recite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 startAt="4"/>
            </a:pPr>
            <a:r>
              <a:rPr lang="en-US" smtClean="0"/>
              <a:t>I can </a:t>
            </a:r>
            <a:r>
              <a:rPr lang="en-US" i="1" smtClean="0"/>
              <a:t>recite</a:t>
            </a:r>
            <a:r>
              <a:rPr lang="en-US" smtClean="0"/>
              <a:t>, or say the most important ideas in each section in my own words.</a:t>
            </a:r>
          </a:p>
          <a:p>
            <a:pPr marL="914400" lvl="1" indent="-514350" eaLnBrk="1" hangingPunct="1"/>
            <a:r>
              <a:rPr lang="en-US" smtClean="0"/>
              <a:t>In Oklahoma in the early 1930’s, a drought caused the soil to dry out and the wind blew the soil everywhere. They called this a dust bowl. Farmers could not farm because there was so little rain. In fact, there was about 4 inches less rain per year than in previous years.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en-US" dirty="0" smtClean="0"/>
              <a:t>Were all my questions answered? I’ll </a:t>
            </a:r>
            <a:r>
              <a:rPr lang="en-US" i="1" dirty="0" smtClean="0"/>
              <a:t>review </a:t>
            </a:r>
            <a:r>
              <a:rPr lang="en-US" dirty="0" smtClean="0"/>
              <a:t>to find out.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All of my questions were answered.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Reviewing is an ongoing process, so I can keep these notes to review regularly.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These notes may be helpful for completing an assignment or studying for a quiz or test.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Q-Notes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76400"/>
            <a:ext cx="5105400" cy="4800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Q</a:t>
            </a:r>
            <a:r>
              <a:rPr lang="en-US" dirty="0"/>
              <a:t>-notes</a:t>
            </a:r>
            <a:r>
              <a:rPr lang="en-US" dirty="0" smtClean="0"/>
              <a:t> are two-column notes that can be used to study </a:t>
            </a:r>
            <a:r>
              <a:rPr lang="en-US" dirty="0"/>
              <a:t>for quizzes and tests</a:t>
            </a:r>
            <a:r>
              <a:rPr lang="en-US" dirty="0" smtClean="0"/>
              <a:t>.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378" dirty="0" smtClean="0"/>
              <a:t>Divide your paper in half vertically</a:t>
            </a:r>
          </a:p>
          <a:p>
            <a:pPr marL="1200150" lvl="3" indent="-34290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378" dirty="0" smtClean="0"/>
              <a:t>In the left column you write questions.</a:t>
            </a:r>
          </a:p>
          <a:p>
            <a:pPr marL="1200150" lvl="3" indent="-34290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378" dirty="0" smtClean="0"/>
              <a:t>In the right column you write notes that answer the questions.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Q-Notes can be taken during class lectures, while reading, or to re-write notes you’ve already taken</a:t>
            </a:r>
          </a:p>
        </p:txBody>
      </p:sp>
      <p:grpSp>
        <p:nvGrpSpPr>
          <p:cNvPr id="33795" name="Group 10"/>
          <p:cNvGrpSpPr>
            <a:grpSpLocks/>
          </p:cNvGrpSpPr>
          <p:nvPr/>
        </p:nvGrpSpPr>
        <p:grpSpPr bwMode="auto">
          <a:xfrm>
            <a:off x="5562600" y="2017713"/>
            <a:ext cx="3073400" cy="4038600"/>
            <a:chOff x="5562600" y="1703928"/>
            <a:chExt cx="3287620" cy="4343400"/>
          </a:xfrm>
        </p:grpSpPr>
        <p:pic>
          <p:nvPicPr>
            <p:cNvPr id="33796" name="Picture 3"/>
            <p:cNvPicPr>
              <a:picLocks noChangeAspect="1"/>
            </p:cNvPicPr>
            <p:nvPr/>
          </p:nvPicPr>
          <p:blipFill>
            <a:blip r:embed="rId2"/>
            <a:srcRect l="18616" r="5692"/>
            <a:stretch>
              <a:fillRect/>
            </a:stretch>
          </p:blipFill>
          <p:spPr bwMode="auto">
            <a:xfrm>
              <a:off x="5562600" y="1703928"/>
              <a:ext cx="328762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/>
          </p:nvCxnSpPr>
          <p:spPr>
            <a:xfrm rot="5400000">
              <a:off x="5714458" y="4266602"/>
              <a:ext cx="289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798" name="TextBox 8"/>
            <p:cNvSpPr txBox="1">
              <a:spLocks noChangeArrowheads="1"/>
            </p:cNvSpPr>
            <p:nvPr/>
          </p:nvSpPr>
          <p:spPr bwMode="auto">
            <a:xfrm>
              <a:off x="6095999" y="2819400"/>
              <a:ext cx="106680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Questions</a:t>
              </a:r>
            </a:p>
          </p:txBody>
        </p:sp>
        <p:sp>
          <p:nvSpPr>
            <p:cNvPr id="33799" name="TextBox 9"/>
            <p:cNvSpPr txBox="1">
              <a:spLocks noChangeArrowheads="1"/>
            </p:cNvSpPr>
            <p:nvPr/>
          </p:nvSpPr>
          <p:spPr bwMode="auto">
            <a:xfrm>
              <a:off x="7391400" y="2819400"/>
              <a:ext cx="8382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Notes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Reading: Write Questions 1</a:t>
            </a:r>
            <a:r>
              <a:rPr lang="en-US" baseline="30000" smtClean="0"/>
              <a:t>st</a:t>
            </a:r>
            <a:endParaRPr lang="en-US" smtClean="0"/>
          </a:p>
        </p:txBody>
      </p:sp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457200" y="1400175"/>
            <a:ext cx="8229600" cy="5029200"/>
            <a:chOff x="5562600" y="1828800"/>
            <a:chExt cx="3287620" cy="4343400"/>
          </a:xfrm>
        </p:grpSpPr>
        <p:pic>
          <p:nvPicPr>
            <p:cNvPr id="34824" name="Picture 3"/>
            <p:cNvPicPr>
              <a:picLocks noChangeAspect="1"/>
            </p:cNvPicPr>
            <p:nvPr/>
          </p:nvPicPr>
          <p:blipFill>
            <a:blip r:embed="rId3"/>
            <a:srcRect l="18616" r="5692"/>
            <a:stretch>
              <a:fillRect/>
            </a:stretch>
          </p:blipFill>
          <p:spPr bwMode="auto">
            <a:xfrm>
              <a:off x="5562600" y="1828800"/>
              <a:ext cx="328762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5714851" y="4267850"/>
              <a:ext cx="289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26" name="TextBox 5"/>
            <p:cNvSpPr txBox="1">
              <a:spLocks noChangeArrowheads="1"/>
            </p:cNvSpPr>
            <p:nvPr/>
          </p:nvSpPr>
          <p:spPr bwMode="auto">
            <a:xfrm>
              <a:off x="60960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Questions</a:t>
              </a:r>
            </a:p>
          </p:txBody>
        </p:sp>
        <p:sp>
          <p:nvSpPr>
            <p:cNvPr id="34827" name="TextBox 6"/>
            <p:cNvSpPr txBox="1">
              <a:spLocks noChangeArrowheads="1"/>
            </p:cNvSpPr>
            <p:nvPr/>
          </p:nvSpPr>
          <p:spPr bwMode="auto">
            <a:xfrm>
              <a:off x="73914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Notes</a:t>
              </a: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47800" y="2992438"/>
          <a:ext cx="3124200" cy="2957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</a:tblGrid>
              <a:tr h="774272">
                <a:tc>
                  <a:txBody>
                    <a:bodyPr/>
                    <a:lstStyle/>
                    <a:p>
                      <a:pPr marL="117475" lvl="0" indent="-117475">
                        <a:buFont typeface="Arial"/>
                        <a:buChar char="•"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What was Oklahoma like in the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1930’s?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4858">
                <a:tc>
                  <a:txBody>
                    <a:bodyPr/>
                    <a:lstStyle/>
                    <a:p>
                      <a:pPr marL="117475" marR="0" lvl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What was the dust bowl?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0514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What was a farmer’s life like in Oklahoma in the 1930’s?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9525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How much rainfall did they have in Oklahoma in the 1930’s? Was this normal?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Take Notes as You Read</a:t>
            </a:r>
          </a:p>
        </p:txBody>
      </p:sp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457200" y="1676400"/>
            <a:ext cx="8229600" cy="5029200"/>
            <a:chOff x="5562600" y="1828800"/>
            <a:chExt cx="3287620" cy="4343400"/>
          </a:xfrm>
        </p:grpSpPr>
        <p:pic>
          <p:nvPicPr>
            <p:cNvPr id="36876" name="Picture 3"/>
            <p:cNvPicPr>
              <a:picLocks noChangeAspect="1"/>
            </p:cNvPicPr>
            <p:nvPr/>
          </p:nvPicPr>
          <p:blipFill>
            <a:blip r:embed="rId3"/>
            <a:srcRect l="18616" r="5692"/>
            <a:stretch>
              <a:fillRect/>
            </a:stretch>
          </p:blipFill>
          <p:spPr bwMode="auto">
            <a:xfrm>
              <a:off x="5562600" y="1828800"/>
              <a:ext cx="328762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5714851" y="4267850"/>
              <a:ext cx="289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78" name="TextBox 5"/>
            <p:cNvSpPr txBox="1">
              <a:spLocks noChangeArrowheads="1"/>
            </p:cNvSpPr>
            <p:nvPr/>
          </p:nvSpPr>
          <p:spPr bwMode="auto">
            <a:xfrm>
              <a:off x="60960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Questions</a:t>
              </a:r>
            </a:p>
          </p:txBody>
        </p:sp>
        <p:sp>
          <p:nvSpPr>
            <p:cNvPr id="36879" name="TextBox 6"/>
            <p:cNvSpPr txBox="1">
              <a:spLocks noChangeArrowheads="1"/>
            </p:cNvSpPr>
            <p:nvPr/>
          </p:nvSpPr>
          <p:spPr bwMode="auto">
            <a:xfrm>
              <a:off x="73914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Notes</a:t>
              </a: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47800" y="3094038"/>
          <a:ext cx="6248400" cy="294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774272">
                <a:tc>
                  <a:txBody>
                    <a:bodyPr/>
                    <a:lstStyle/>
                    <a:p>
                      <a:pPr marL="117475" lvl="0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Oklahoma like in the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1930’s?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It sounds like it was dry and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that caused problems for farmers and so probably others, too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4858">
                <a:tc>
                  <a:txBody>
                    <a:bodyPr/>
                    <a:lstStyle/>
                    <a:p>
                      <a:pPr marL="117475" marR="0" lvl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the dust bowl?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Because there wasn’t much rain, wind blew dust everywhere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0514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a farmer’s life like in Oklahoma in the 1930’s?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Farmers couldn’t farm because of the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dry conditions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9525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How much rainfall did they have in Oklahoma in the 1930’s? Was this normal?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They received 13.52 inches from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1931-1936, about 4 inches less per year than they received from 1921-1930.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Lecture: Take Notes 1</a:t>
            </a:r>
            <a:r>
              <a:rPr lang="en-US" baseline="30000" smtClean="0"/>
              <a:t>st</a:t>
            </a:r>
            <a:endParaRPr lang="en-US" smtClean="0"/>
          </a:p>
        </p:txBody>
      </p:sp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457200" y="1676400"/>
            <a:ext cx="8229600" cy="5029200"/>
            <a:chOff x="5562600" y="1828800"/>
            <a:chExt cx="3287620" cy="4343400"/>
          </a:xfrm>
        </p:grpSpPr>
        <p:pic>
          <p:nvPicPr>
            <p:cNvPr id="38920" name="Picture 3"/>
            <p:cNvPicPr>
              <a:picLocks noChangeAspect="1"/>
            </p:cNvPicPr>
            <p:nvPr/>
          </p:nvPicPr>
          <p:blipFill>
            <a:blip r:embed="rId3"/>
            <a:srcRect l="18616" r="5692"/>
            <a:stretch>
              <a:fillRect/>
            </a:stretch>
          </p:blipFill>
          <p:spPr bwMode="auto">
            <a:xfrm>
              <a:off x="5562600" y="1828800"/>
              <a:ext cx="328762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5714851" y="4267850"/>
              <a:ext cx="289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922" name="TextBox 5"/>
            <p:cNvSpPr txBox="1">
              <a:spLocks noChangeArrowheads="1"/>
            </p:cNvSpPr>
            <p:nvPr/>
          </p:nvSpPr>
          <p:spPr bwMode="auto">
            <a:xfrm>
              <a:off x="60960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Questions</a:t>
              </a:r>
            </a:p>
          </p:txBody>
        </p:sp>
        <p:sp>
          <p:nvSpPr>
            <p:cNvPr id="38923" name="TextBox 6"/>
            <p:cNvSpPr txBox="1">
              <a:spLocks noChangeArrowheads="1"/>
            </p:cNvSpPr>
            <p:nvPr/>
          </p:nvSpPr>
          <p:spPr bwMode="auto">
            <a:xfrm>
              <a:off x="73914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Notes</a:t>
              </a: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0" y="3094038"/>
          <a:ext cx="3124200" cy="294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</a:tblGrid>
              <a:tr h="774272"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Oklahoma was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very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dry in the 1930s because they didn’t get much rain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4858"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Because there wasn’t much rain, wind blew dust everywhere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0514"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Farmers couldn’t farm because of the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dry conditions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9525"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They received 13.52 inches from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1931-1936, about 4 inches less per year than they received from 1921-1930.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Write Questions Later</a:t>
            </a:r>
          </a:p>
        </p:txBody>
      </p:sp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457200" y="1676400"/>
            <a:ext cx="8229600" cy="5029200"/>
            <a:chOff x="5562600" y="1828800"/>
            <a:chExt cx="3287620" cy="4343400"/>
          </a:xfrm>
        </p:grpSpPr>
        <p:pic>
          <p:nvPicPr>
            <p:cNvPr id="40972" name="Picture 3"/>
            <p:cNvPicPr>
              <a:picLocks noChangeAspect="1"/>
            </p:cNvPicPr>
            <p:nvPr/>
          </p:nvPicPr>
          <p:blipFill>
            <a:blip r:embed="rId3"/>
            <a:srcRect l="18616" r="5692"/>
            <a:stretch>
              <a:fillRect/>
            </a:stretch>
          </p:blipFill>
          <p:spPr bwMode="auto">
            <a:xfrm>
              <a:off x="5562600" y="1828800"/>
              <a:ext cx="328762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5714851" y="4267850"/>
              <a:ext cx="2895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974" name="TextBox 5"/>
            <p:cNvSpPr txBox="1">
              <a:spLocks noChangeArrowheads="1"/>
            </p:cNvSpPr>
            <p:nvPr/>
          </p:nvSpPr>
          <p:spPr bwMode="auto">
            <a:xfrm>
              <a:off x="60960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Questions</a:t>
              </a:r>
            </a:p>
          </p:txBody>
        </p:sp>
        <p:sp>
          <p:nvSpPr>
            <p:cNvPr id="40975" name="TextBox 6"/>
            <p:cNvSpPr txBox="1">
              <a:spLocks noChangeArrowheads="1"/>
            </p:cNvSpPr>
            <p:nvPr/>
          </p:nvSpPr>
          <p:spPr bwMode="auto">
            <a:xfrm>
              <a:off x="7391400" y="2819400"/>
              <a:ext cx="838200" cy="318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Notes</a:t>
              </a:r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47800" y="3340100"/>
          <a:ext cx="6248400" cy="294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774272">
                <a:tc>
                  <a:txBody>
                    <a:bodyPr/>
                    <a:lstStyle/>
                    <a:p>
                      <a:pPr marL="117475" lvl="0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Oklahoma like in the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1930’s?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Oklahoma was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very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dry in the 1930s because they didn’t get much rain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4858">
                <a:tc>
                  <a:txBody>
                    <a:bodyPr/>
                    <a:lstStyle/>
                    <a:p>
                      <a:pPr marL="117475" marR="0" lvl="0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the dust bowl?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Because there wasn’t much rain, wind blew dust everywhere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0514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What was a farmer’s life like in Oklahoma in the 1930’s?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Farmers couldn’t farm because of the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dry conditions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9525">
                <a:tc>
                  <a:txBody>
                    <a:bodyPr/>
                    <a:lstStyle/>
                    <a:p>
                      <a:pPr marL="117475" marR="0" lvl="1" indent="-1174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How much rainfall did they have in Oklahoma in the 1930’s? Was this normal?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They received 13.52 inches from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1931-1936, about 4 inches less per year than they received from 1921-1930.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Q-Notes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Pair up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Use the passage provided to practice writing Q-notes.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You may use your own paper or the paper provided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Fold the notes in half vertically</a:t>
            </a:r>
          </a:p>
          <a:p>
            <a:pPr marL="57150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Quiz one another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Reflection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742950" indent="-742950" eaLnBrk="1" hangingPunct="1">
              <a:buFont typeface="Arial" charset="0"/>
              <a:buNone/>
            </a:pPr>
            <a:r>
              <a:rPr lang="en-US" sz="4000" smtClean="0"/>
              <a:t> Complete the “Note-Taking Strategies Reflection”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514350" indent="-514350" eaLnBrk="1" hangingPunct="1"/>
            <a:r>
              <a:rPr lang="en-US" smtClean="0"/>
              <a:t>What are 3 self-management strategies?</a:t>
            </a:r>
          </a:p>
          <a:p>
            <a:pPr marL="514350" indent="-514350" eaLnBrk="1" hangingPunct="1"/>
            <a:r>
              <a:rPr lang="en-US" smtClean="0"/>
              <a:t>Which self-management strategy did you try out?</a:t>
            </a:r>
          </a:p>
          <a:p>
            <a:pPr marL="914400" lvl="1" indent="-514350" eaLnBrk="1" hangingPunct="1"/>
            <a:r>
              <a:rPr lang="en-US" smtClean="0"/>
              <a:t>How did it work?</a:t>
            </a:r>
          </a:p>
          <a:p>
            <a:pPr marL="914400" lvl="1" indent="-514350" eaLnBrk="1" hangingPunct="1"/>
            <a:r>
              <a:rPr lang="en-US" smtClean="0"/>
              <a:t>Will you continue using it? Why or why not?</a:t>
            </a:r>
          </a:p>
          <a:p>
            <a:pPr marL="514350" indent="-514350" eaLnBrk="1" hangingPunct="1">
              <a:buFont typeface="Arial" charset="0"/>
              <a:buAutoNum type="arabicPeriod"/>
            </a:pPr>
            <a:endParaRPr lang="en-US" smtClean="0"/>
          </a:p>
          <a:p>
            <a:pPr marL="914400" lvl="1" indent="-514350" eaLnBrk="1" hangingPunct="1">
              <a:buFont typeface="Arial" charset="0"/>
              <a:buAutoNum type="arabicPeriod"/>
            </a:pPr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Post-test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905000"/>
            <a:ext cx="8229600" cy="426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600" smtClean="0"/>
              <a:t>What are the steps in SQ3R?</a:t>
            </a:r>
          </a:p>
          <a:p>
            <a:pPr eaLnBrk="1" hangingPunct="1"/>
            <a:r>
              <a:rPr lang="en-US" sz="3600" smtClean="0"/>
              <a:t>What do you record in the columns for Q-Notes?</a:t>
            </a:r>
          </a:p>
          <a:p>
            <a:pPr eaLnBrk="1" hangingPunct="1"/>
            <a:r>
              <a:rPr lang="en-US" sz="3600" smtClean="0"/>
              <a:t>How can you use SQ3R or Q-notes in your classes?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The 5 Steps in SQ3R are:</a:t>
            </a:r>
          </a:p>
          <a:p>
            <a:pPr marL="1771650" lvl="3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Survey</a:t>
            </a:r>
          </a:p>
          <a:p>
            <a:pPr marL="1771650" lvl="3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Question</a:t>
            </a:r>
          </a:p>
          <a:p>
            <a:pPr marL="1771650" lvl="3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Read</a:t>
            </a:r>
          </a:p>
          <a:p>
            <a:pPr marL="1771650" lvl="3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Recite</a:t>
            </a:r>
          </a:p>
          <a:p>
            <a:pPr marL="1771650" lvl="3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Review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Q-Notes: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Record questions in the left column and notes in the right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/>
              <a:t>How can you use SQ3R or Q-notes in your classes?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References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Burke, J. (2002). </a:t>
            </a:r>
            <a:r>
              <a:rPr lang="en-US" i="1" smtClean="0"/>
              <a:t>Tools for thought. </a:t>
            </a:r>
            <a:r>
              <a:rPr lang="en-US" smtClean="0"/>
              <a:t>Portsmouth, NH: Heinemann</a:t>
            </a:r>
          </a:p>
          <a:p>
            <a:pPr eaLnBrk="1" hangingPunct="1"/>
            <a:r>
              <a:rPr lang="en-US" smtClean="0"/>
              <a:t>Landsberger, J.F. (1996). </a:t>
            </a:r>
            <a:r>
              <a:rPr lang="en-US" i="1" smtClean="0"/>
              <a:t>SQ3R reading method.</a:t>
            </a:r>
            <a:r>
              <a:rPr lang="en-US" smtClean="0"/>
              <a:t> Retreived from </a:t>
            </a:r>
            <a:r>
              <a:rPr lang="en-US" u="sng" smtClean="0">
                <a:hlinkClick r:id="rId2"/>
              </a:rPr>
              <a:t>http://www.studygs.net/texred2.htm</a:t>
            </a:r>
            <a:endParaRPr lang="en-US" u="sng" smtClean="0"/>
          </a:p>
          <a:p>
            <a:pPr eaLnBrk="1" hangingPunct="1"/>
            <a:r>
              <a:rPr lang="en-US" smtClean="0"/>
              <a:t>Microsoft Office Images. (2011). Retrieved from http://office.microsoft.com/en-us/images/</a:t>
            </a:r>
            <a:endParaRPr lang="en-US" b="1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800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/>
              <a:t>Tell me about reading for your classes.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/>
              <a:t>How often do you read something for class and get to the end of the page and realize you have no idea what you just read?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/>
              <a:t>What strategies do you know to help you read smarter?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/>
              <a:t>Tell me about taking notes in your classes.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/>
              <a:t>How many of you look back at your notes after you take them?</a:t>
            </a:r>
            <a:r>
              <a:rPr lang="en-US" dirty="0" smtClean="0"/>
              <a:t>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How </a:t>
            </a:r>
            <a:r>
              <a:rPr lang="en-US" dirty="0"/>
              <a:t>do you use your notes to study</a:t>
            </a:r>
            <a:r>
              <a:rPr lang="en-US" dirty="0" smtClean="0"/>
              <a:t>?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</a:t>
            </a:r>
            <a:r>
              <a:rPr lang="en-US" dirty="0"/>
              <a:t>note-taking techniques do you know?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Objective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The purpose of today's lesson is to learn two strategies for Tip 5 – Take Good Notes. </a:t>
            </a:r>
          </a:p>
          <a:p>
            <a:pPr lvl="1" eaLnBrk="1" hangingPunct="1"/>
            <a:r>
              <a:rPr lang="en-US" smtClean="0"/>
              <a:t>Remember, in college you have more reading and more lecture, so learning to take good notes is a must!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Pre-test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905000"/>
            <a:ext cx="8229600" cy="426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600" smtClean="0"/>
              <a:t>What are the steps in SQ3R?</a:t>
            </a:r>
          </a:p>
          <a:p>
            <a:pPr eaLnBrk="1" hangingPunct="1"/>
            <a:r>
              <a:rPr lang="en-US" sz="3600" smtClean="0"/>
              <a:t>What do you record in the columns for Q-Notes?</a:t>
            </a:r>
          </a:p>
          <a:p>
            <a:pPr eaLnBrk="1" hangingPunct="1"/>
            <a:r>
              <a:rPr lang="en-US" sz="3600" smtClean="0"/>
              <a:t>How can you use SQ3R or Q-notes in your classes?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Reading Smarter: SQ3R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23863" y="2209800"/>
            <a:ext cx="3690937" cy="396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/>
              <a:t>S = Survey</a:t>
            </a:r>
          </a:p>
          <a:p>
            <a:pPr eaLnBrk="1" hangingPunct="1"/>
            <a:r>
              <a:rPr lang="en-US" sz="4000" smtClean="0"/>
              <a:t>Q = Question</a:t>
            </a:r>
          </a:p>
          <a:p>
            <a:pPr eaLnBrk="1" hangingPunct="1"/>
            <a:r>
              <a:rPr lang="en-US" sz="4000" smtClean="0"/>
              <a:t>R = Read</a:t>
            </a:r>
          </a:p>
          <a:p>
            <a:pPr eaLnBrk="1" hangingPunct="1"/>
            <a:r>
              <a:rPr lang="en-US" sz="4000" smtClean="0"/>
              <a:t>R = Recite</a:t>
            </a:r>
          </a:p>
          <a:p>
            <a:pPr eaLnBrk="1" hangingPunct="1"/>
            <a:r>
              <a:rPr lang="en-US" sz="4000" smtClean="0"/>
              <a:t>R = Review</a:t>
            </a:r>
          </a:p>
          <a:p>
            <a:pPr eaLnBrk="1" hangingPunct="1"/>
            <a:endParaRPr lang="en-US" smtClean="0"/>
          </a:p>
        </p:txBody>
      </p:sp>
      <p:pic>
        <p:nvPicPr>
          <p:cNvPr id="22531" name="Picture 4"/>
          <p:cNvPicPr>
            <a:picLocks noChangeAspect="1"/>
          </p:cNvPicPr>
          <p:nvPr/>
        </p:nvPicPr>
        <p:blipFill>
          <a:blip r:embed="rId3"/>
          <a:srcRect t="10332" b="6624"/>
          <a:stretch>
            <a:fillRect/>
          </a:stretch>
        </p:blipFill>
        <p:spPr bwMode="auto">
          <a:xfrm>
            <a:off x="4495800" y="1722438"/>
            <a:ext cx="3883025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7032625" y="5883275"/>
            <a:ext cx="1676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Microsoft, 2011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SQ3R Practice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Directions:</a:t>
            </a:r>
          </a:p>
          <a:p>
            <a:pPr marL="971550" lvl="1" indent="-514350" eaLnBrk="1" hangingPunct="1">
              <a:buFont typeface="Arial" charset="0"/>
              <a:buAutoNum type="arabicPeriod"/>
            </a:pPr>
            <a:r>
              <a:rPr lang="en-US" smtClean="0"/>
              <a:t>Read the brief paragraph and complete the SQ3R notes on your own.</a:t>
            </a:r>
          </a:p>
          <a:p>
            <a:pPr marL="971550" lvl="1" indent="-514350" eaLnBrk="1" hangingPunct="1">
              <a:buFont typeface="Arial" charset="0"/>
              <a:buAutoNum type="arabicPeriod"/>
            </a:pPr>
            <a:r>
              <a:rPr lang="en-US" smtClean="0"/>
              <a:t>Pair up with a partner and discuss what you have written for each part of the SQ3R process.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First</a:t>
            </a:r>
            <a:r>
              <a:rPr lang="en-US" dirty="0"/>
              <a:t>, I’ll look over, or </a:t>
            </a:r>
            <a:r>
              <a:rPr lang="en-US" i="1" dirty="0"/>
              <a:t>survey</a:t>
            </a:r>
            <a:r>
              <a:rPr lang="en-US" dirty="0"/>
              <a:t>, the article.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/>
              <a:t>The headers and table tell me it’s </a:t>
            </a:r>
            <a:r>
              <a:rPr lang="en-US" dirty="0" smtClean="0"/>
              <a:t>about Oklahoma in the 1930’s,  </a:t>
            </a:r>
            <a:r>
              <a:rPr lang="en-US" dirty="0"/>
              <a:t>the dust bowl, </a:t>
            </a:r>
            <a:r>
              <a:rPr lang="en-US" dirty="0" smtClean="0"/>
              <a:t>farmers’ lives, </a:t>
            </a:r>
            <a:r>
              <a:rPr lang="en-US" dirty="0"/>
              <a:t>and </a:t>
            </a:r>
            <a:r>
              <a:rPr lang="en-US" dirty="0" smtClean="0"/>
              <a:t>rainfall.</a:t>
            </a:r>
          </a:p>
          <a:p>
            <a:pPr marL="571500" indent="-5143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else can I learn from a quick survey of the passage?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 bwMode="auto">
          <a:xfrm>
            <a:off x="423863" y="296863"/>
            <a:ext cx="7127875" cy="113823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To help me focus on each section, I’ll turn the headers into </a:t>
            </a:r>
            <a:r>
              <a:rPr lang="en-US" i="1" dirty="0" smtClean="0"/>
              <a:t>questions</a:t>
            </a:r>
            <a:r>
              <a:rPr lang="en-US" dirty="0" smtClean="0"/>
              <a:t>.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was Oklahoma like in the 1930’s?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was the dust bowl?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What was a farmer’s life like in Oklahoma in the 1930’s? 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How much rainfall did they have in Oklahoma in the 1930’s? Was this normal?</a:t>
            </a:r>
          </a:p>
          <a:p>
            <a:pPr marL="571500" indent="-5143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What other questions did you have written down?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obsons_template_ppt">
  <a:themeElements>
    <a:clrScheme name="Hobsons Brand">
      <a:dk1>
        <a:srgbClr val="616365"/>
      </a:dk1>
      <a:lt1>
        <a:sysClr val="window" lastClr="FFFFFF"/>
      </a:lt1>
      <a:dk2>
        <a:srgbClr val="616365"/>
      </a:dk2>
      <a:lt2>
        <a:srgbClr val="D4DADF"/>
      </a:lt2>
      <a:accent1>
        <a:srgbClr val="CD202C"/>
      </a:accent1>
      <a:accent2>
        <a:srgbClr val="DD4814"/>
      </a:accent2>
      <a:accent3>
        <a:srgbClr val="5BBBB7"/>
      </a:accent3>
      <a:accent4>
        <a:srgbClr val="00A8B9"/>
      </a:accent4>
      <a:accent5>
        <a:srgbClr val="782327"/>
      </a:accent5>
      <a:accent6>
        <a:srgbClr val="A33F1F"/>
      </a:accent6>
      <a:hlink>
        <a:srgbClr val="007A87"/>
      </a:hlink>
      <a:folHlink>
        <a:srgbClr val="00A8B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hobsons_template_ppt.potx</Template>
  <TotalTime>1039</TotalTime>
  <Words>1401</Words>
  <Application>Microsoft Office PowerPoint</Application>
  <PresentationFormat>On-screen Show (4:3)</PresentationFormat>
  <Paragraphs>181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22</vt:i4>
      </vt:variant>
    </vt:vector>
  </HeadingPairs>
  <TitlesOfParts>
    <vt:vector size="37" baseType="lpstr">
      <vt:lpstr>Arial</vt:lpstr>
      <vt:lpstr>Calibri</vt:lpstr>
      <vt:lpstr>Times New Roman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hobsons_template_ppt</vt:lpstr>
      <vt:lpstr>Take Good Notes</vt:lpstr>
      <vt:lpstr>Review</vt:lpstr>
      <vt:lpstr>Discussion</vt:lpstr>
      <vt:lpstr>Objective</vt:lpstr>
      <vt:lpstr>Pre-test</vt:lpstr>
      <vt:lpstr>Reading Smarter: SQ3R</vt:lpstr>
      <vt:lpstr>SQ3R Practice</vt:lpstr>
      <vt:lpstr>Survey</vt:lpstr>
      <vt:lpstr>Question</vt:lpstr>
      <vt:lpstr>Read</vt:lpstr>
      <vt:lpstr>Recite</vt:lpstr>
      <vt:lpstr>Review</vt:lpstr>
      <vt:lpstr>Q-Notes</vt:lpstr>
      <vt:lpstr>Reading: Write Questions 1st</vt:lpstr>
      <vt:lpstr>Take Notes as You Read</vt:lpstr>
      <vt:lpstr>Lecture: Take Notes 1st</vt:lpstr>
      <vt:lpstr>Write Questions Later</vt:lpstr>
      <vt:lpstr>Q-Notes Practice</vt:lpstr>
      <vt:lpstr>Reflection</vt:lpstr>
      <vt:lpstr>Post-test</vt:lpstr>
      <vt:lpstr>Review</vt:lpstr>
      <vt:lpstr>References</vt:lpstr>
    </vt:vector>
  </TitlesOfParts>
  <Company>Hobsons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Miriam Ponciano</dc:creator>
  <cp:lastModifiedBy>HISD</cp:lastModifiedBy>
  <cp:revision>220</cp:revision>
  <dcterms:created xsi:type="dcterms:W3CDTF">2012-03-27T13:50:51Z</dcterms:created>
  <dcterms:modified xsi:type="dcterms:W3CDTF">2012-08-28T18:32:01Z</dcterms:modified>
</cp:coreProperties>
</file>